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9" r:id="rId3"/>
  </p:sldMasterIdLst>
  <p:notesMasterIdLst>
    <p:notesMasterId r:id="rId16"/>
  </p:notesMasterIdLst>
  <p:sldIdLst>
    <p:sldId id="427" r:id="rId4"/>
    <p:sldId id="412" r:id="rId5"/>
    <p:sldId id="393" r:id="rId6"/>
    <p:sldId id="395" r:id="rId7"/>
    <p:sldId id="396" r:id="rId8"/>
    <p:sldId id="397" r:id="rId9"/>
    <p:sldId id="394" r:id="rId10"/>
    <p:sldId id="413" r:id="rId11"/>
    <p:sldId id="422" r:id="rId12"/>
    <p:sldId id="415" r:id="rId13"/>
    <p:sldId id="421" r:id="rId14"/>
    <p:sldId id="398" r:id="rId15"/>
  </p:sldIdLst>
  <p:sldSz cx="12188825" cy="6858000"/>
  <p:notesSz cx="6858000" cy="9144000"/>
  <p:defaultTextStyle>
    <a:defPPr>
      <a:defRPr lang="zh-CN"/>
    </a:defPPr>
    <a:lvl1pPr marL="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530" algn="l" defTabSz="6089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齐云霞" initials="齐" lastIdx="0" clrIdx="0"/>
  <p:cmAuthor id="2" name="cq" initials="c" lastIdx="3" clrIdx="0"/>
  <p:cmAuthor id="3" name="齐云霞  你好" initials="齐" lastIdx="1" clrIdx="1"/>
  <p:cmAuthor id="4" name="999宝藏网" initials="9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2950" autoAdjust="0"/>
  </p:normalViewPr>
  <p:slideViewPr>
    <p:cSldViewPr snapToGrid="0" snapToObjects="1">
      <p:cViewPr>
        <p:scale>
          <a:sx n="70" d="100"/>
          <a:sy n="70" d="100"/>
        </p:scale>
        <p:origin x="-1308" y="-372"/>
      </p:cViewPr>
      <p:guideLst>
        <p:guide orient="horz" pos="2206"/>
        <p:guide pos="38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735B2-6BBF-4D29-88D3-2A4DAEA42B3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1838E-9396-4768-8150-4518C0917B9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image" Target="../media/image1.jpeg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8.xml"/><Relationship Id="rId3" Type="http://schemas.openxmlformats.org/officeDocument/2006/relationships/image" Target="../media/image2.png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image" Target="../media/image3.png"/><Relationship Id="rId6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tags" Target="../tags/tag10.xml"/><Relationship Id="rId3" Type="http://schemas.openxmlformats.org/officeDocument/2006/relationships/image" Target="../media/image4.png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15.xml"/><Relationship Id="rId3" Type="http://schemas.openxmlformats.org/officeDocument/2006/relationships/image" Target="../media/image2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17.xml"/><Relationship Id="rId3" Type="http://schemas.openxmlformats.org/officeDocument/2006/relationships/image" Target="../media/image2.png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image" Target="../media/image2.png"/><Relationship Id="rId4" Type="http://schemas.openxmlformats.org/officeDocument/2006/relationships/tags" Target="../tags/tag19.xml"/><Relationship Id="rId3" Type="http://schemas.openxmlformats.org/officeDocument/2006/relationships/image" Target="../media/image5.png"/><Relationship Id="rId2" Type="http://schemas.openxmlformats.org/officeDocument/2006/relationships/tags" Target="../tags/tag18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1.xml"/><Relationship Id="rId3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3.xml"/><Relationship Id="rId3" Type="http://schemas.openxmlformats.org/officeDocument/2006/relationships/image" Target="../media/image2.png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5.xml"/><Relationship Id="rId3" Type="http://schemas.openxmlformats.org/officeDocument/2006/relationships/image" Target="../media/image2.png"/><Relationship Id="rId2" Type="http://schemas.openxmlformats.org/officeDocument/2006/relationships/tags" Target="../tags/tag2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image" Target="../media/image1.jpeg"/><Relationship Id="rId2" Type="http://schemas.openxmlformats.org/officeDocument/2006/relationships/tags" Target="../tags/tag26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image" Target="../media/image3.png"/><Relationship Id="rId4" Type="http://schemas.openxmlformats.org/officeDocument/2006/relationships/tags" Target="../tags/tag30.xml"/><Relationship Id="rId3" Type="http://schemas.openxmlformats.org/officeDocument/2006/relationships/image" Target="../media/image2.png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3.png"/><Relationship Id="rId5" Type="http://schemas.openxmlformats.org/officeDocument/2006/relationships/tags" Target="../tags/tag37.xml"/><Relationship Id="rId4" Type="http://schemas.openxmlformats.org/officeDocument/2006/relationships/image" Target="../media/image2.png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image" Target="../media/image3.png"/><Relationship Id="rId5" Type="http://schemas.openxmlformats.org/officeDocument/2006/relationships/tags" Target="../tags/tag45.xml"/><Relationship Id="rId4" Type="http://schemas.openxmlformats.org/officeDocument/2006/relationships/image" Target="../media/image2.png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57.xml"/><Relationship Id="rId8" Type="http://schemas.openxmlformats.org/officeDocument/2006/relationships/tags" Target="../tags/tag56.xml"/><Relationship Id="rId7" Type="http://schemas.openxmlformats.org/officeDocument/2006/relationships/tags" Target="../tags/tag55.xml"/><Relationship Id="rId6" Type="http://schemas.openxmlformats.org/officeDocument/2006/relationships/image" Target="../media/image3.png"/><Relationship Id="rId5" Type="http://schemas.openxmlformats.org/officeDocument/2006/relationships/tags" Target="../tags/tag54.xml"/><Relationship Id="rId4" Type="http://schemas.openxmlformats.org/officeDocument/2006/relationships/image" Target="../media/image2.png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2" Type="http://schemas.openxmlformats.org/officeDocument/2006/relationships/tags" Target="../tags/tag60.xml"/><Relationship Id="rId11" Type="http://schemas.openxmlformats.org/officeDocument/2006/relationships/tags" Target="../tags/tag59.xml"/><Relationship Id="rId10" Type="http://schemas.openxmlformats.org/officeDocument/2006/relationships/tags" Target="../tags/tag58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image" Target="../media/image3.png"/><Relationship Id="rId5" Type="http://schemas.openxmlformats.org/officeDocument/2006/relationships/tags" Target="../tags/tag63.xml"/><Relationship Id="rId4" Type="http://schemas.openxmlformats.org/officeDocument/2006/relationships/image" Target="../media/image2.png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2" Type="http://schemas.openxmlformats.org/officeDocument/2006/relationships/tags" Target="../tags/tag69.xml"/><Relationship Id="rId11" Type="http://schemas.openxmlformats.org/officeDocument/2006/relationships/tags" Target="../tags/tag68.xml"/><Relationship Id="rId10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75.xml"/><Relationship Id="rId8" Type="http://schemas.openxmlformats.org/officeDocument/2006/relationships/tags" Target="../tags/tag74.xml"/><Relationship Id="rId7" Type="http://schemas.openxmlformats.org/officeDocument/2006/relationships/tags" Target="../tags/tag73.xml"/><Relationship Id="rId6" Type="http://schemas.openxmlformats.org/officeDocument/2006/relationships/image" Target="../media/image3.png"/><Relationship Id="rId5" Type="http://schemas.openxmlformats.org/officeDocument/2006/relationships/tags" Target="../tags/tag72.xml"/><Relationship Id="rId4" Type="http://schemas.openxmlformats.org/officeDocument/2006/relationships/image" Target="../media/image2.png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4" Type="http://schemas.openxmlformats.org/officeDocument/2006/relationships/tags" Target="../tags/tag80.xml"/><Relationship Id="rId13" Type="http://schemas.openxmlformats.org/officeDocument/2006/relationships/tags" Target="../tags/tag79.xml"/><Relationship Id="rId12" Type="http://schemas.openxmlformats.org/officeDocument/2006/relationships/tags" Target="../tags/tag78.xml"/><Relationship Id="rId11" Type="http://schemas.openxmlformats.org/officeDocument/2006/relationships/tags" Target="../tags/tag77.xml"/><Relationship Id="rId10" Type="http://schemas.openxmlformats.org/officeDocument/2006/relationships/tags" Target="../tags/tag76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image" Target="../media/image6.png"/><Relationship Id="rId5" Type="http://schemas.openxmlformats.org/officeDocument/2006/relationships/tags" Target="../tags/tag83.xml"/><Relationship Id="rId4" Type="http://schemas.openxmlformats.org/officeDocument/2006/relationships/image" Target="../media/image2.png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435180" y="2128519"/>
            <a:ext cx="11318466" cy="110109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435180" y="3403600"/>
            <a:ext cx="11318466" cy="793115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cxnSp>
        <p:nvCxnSpPr>
          <p:cNvPr id="34" name="直接连接符 33"/>
          <p:cNvCxnSpPr/>
          <p:nvPr/>
        </p:nvCxnSpPr>
        <p:spPr>
          <a:xfrm>
            <a:off x="435179" y="3293110"/>
            <a:ext cx="11318467" cy="4699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</p:nvPr>
        </p:nvSpPr>
        <p:spPr>
          <a:xfrm>
            <a:off x="837982" y="1371600"/>
            <a:ext cx="10512861" cy="40866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简单元素_2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140" y="893"/>
            <a:ext cx="12168544" cy="6856214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副标题 2"/>
          <p:cNvSpPr/>
          <p:nvPr>
            <p:ph type="subTitle" idx="3" hasCustomPrompt="1"/>
            <p:custDataLst>
              <p:tags r:id="rId4"/>
            </p:custDataLst>
          </p:nvPr>
        </p:nvSpPr>
        <p:spPr>
          <a:xfrm>
            <a:off x="1651840" y="2283640"/>
            <a:ext cx="8887749" cy="826165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4" name="标题 5"/>
          <p:cNvSpPr>
            <a:spLocks noGrp="1"/>
          </p:cNvSpPr>
          <p:nvPr>
            <p:ph type="ctrTitle" idx="2" hasCustomPrompt="1"/>
            <p:custDataLst>
              <p:tags r:id="rId5"/>
            </p:custDataLst>
          </p:nvPr>
        </p:nvSpPr>
        <p:spPr>
          <a:xfrm>
            <a:off x="1651840" y="3289931"/>
            <a:ext cx="8887749" cy="123031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200" b="1" i="0" u="none" strike="noStrike" kern="1200" cap="none" spc="700" normalizeH="0" baseline="0" noProof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7" name="图片 6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708" y="953153"/>
            <a:ext cx="10849411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15097" y="1858366"/>
            <a:ext cx="3234507" cy="3141257"/>
          </a:xfrm>
          <a:prstGeom prst="rect">
            <a:avLst/>
          </a:prstGeom>
        </p:spPr>
      </p:pic>
      <p:pic>
        <p:nvPicPr>
          <p:cNvPr id="3" name="图片 2" descr="图片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pic>
        <p:nvPicPr>
          <p:cNvPr id="2" name="图片 1" descr="图片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468923" y="893"/>
            <a:ext cx="719902" cy="719902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副标题 2"/>
          <p:cNvSpPr/>
          <p:nvPr>
            <p:ph type="subTitle" idx="3" hasCustomPrompt="1"/>
            <p:custDataLst>
              <p:tags r:id="rId8"/>
            </p:custDataLst>
          </p:nvPr>
        </p:nvSpPr>
        <p:spPr>
          <a:xfrm>
            <a:off x="4520059" y="2976716"/>
            <a:ext cx="6855579" cy="825119"/>
          </a:xfrm>
        </p:spPr>
        <p:txBody>
          <a:bodyPr vert="horz" wrap="square" lIns="0" tIns="0" rIns="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18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9" name="标题 3"/>
          <p:cNvSpPr/>
          <p:nvPr>
            <p:ph type="ctrTitle" idx="2" hasCustomPrompt="1"/>
            <p:custDataLst>
              <p:tags r:id="rId9"/>
            </p:custDataLst>
          </p:nvPr>
        </p:nvSpPr>
        <p:spPr>
          <a:xfrm>
            <a:off x="4520059" y="2000975"/>
            <a:ext cx="6856214" cy="845600"/>
          </a:xfrm>
        </p:spPr>
        <p:txBody>
          <a:bodyPr vert="horz" wrap="square" lIns="0" tIns="0" rIns="0" bIns="0" rtlCol="0" anchor="b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5500" b="1" i="0" u="none" strike="noStrike" kern="1200" cap="none" spc="500" normalizeH="0" baseline="0" noProof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8" name="图片 7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69756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37252" y="953153"/>
            <a:ext cx="5281866" cy="5387504"/>
          </a:xfrm>
        </p:spPr>
        <p:txBody>
          <a:bodyPr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10" name="图片 9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08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69756" y="953153"/>
            <a:ext cx="5281866" cy="380904"/>
          </a:xfrm>
        </p:spPr>
        <p:txBody>
          <a:bodyPr lIns="90170" tIns="46990" rIns="90170" bIns="46990" anchor="ctr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9751" y="1407052"/>
            <a:ext cx="5281824" cy="493346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234126" y="953153"/>
            <a:ext cx="5281866" cy="380904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4126" y="1407052"/>
            <a:ext cx="5281866" cy="493346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496127" y="1298264"/>
            <a:ext cx="4387977" cy="4261472"/>
          </a:xfrm>
          <a:prstGeom prst="rect">
            <a:avLst/>
          </a:prstGeom>
        </p:spPr>
      </p:pic>
      <p:pic>
        <p:nvPicPr>
          <p:cNvPr id="6" name="图片 5" descr="图片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893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8" name="图片 7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756" y="444012"/>
            <a:ext cx="10849411" cy="441849"/>
          </a:xfrm>
        </p:spPr>
        <p:txBody>
          <a:bodyPr vert="horz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69756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599565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37300" y="953153"/>
            <a:ext cx="5281866" cy="5387504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7" name="图片 6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568382" y="953153"/>
            <a:ext cx="950736" cy="5387504"/>
          </a:xfrm>
        </p:spPr>
        <p:txBody>
          <a:bodyPr vert="eaVert" lIns="90170" tIns="46990" rIns="90170" bIns="4699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69751" y="953145"/>
            <a:ext cx="9825542" cy="5387504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2" name="图片 1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69756" y="953153"/>
            <a:ext cx="10849411" cy="5387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简单元素_2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140" y="893"/>
            <a:ext cx="12168544" cy="6856214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文本占位符 2"/>
          <p:cNvSpPr/>
          <p:nvPr>
            <p:ph type="body" idx="1" hasCustomPrompt="1"/>
            <p:custDataLst>
              <p:tags r:id="rId4"/>
            </p:custDataLst>
          </p:nvPr>
        </p:nvSpPr>
        <p:spPr>
          <a:xfrm>
            <a:off x="1651840" y="2015644"/>
            <a:ext cx="8887749" cy="1353101"/>
          </a:xfrm>
        </p:spPr>
        <p:txBody>
          <a:bodyPr vert="horz" wrap="square" lIns="0" tIns="0" rIns="0" bIns="0" rtlCol="0" anchor="b" anchorCtr="0">
            <a:normAutofit/>
          </a:bodyPr>
          <a:lstStyle>
            <a:lvl1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kumimoji="0" lang="zh-CN" altLang="en-US" sz="2400" b="0" i="0" u="none" strike="noStrike" kern="1200" cap="none" spc="200" normalizeH="0" baseline="0" noProof="0" dirty="0">
                <a:ln>
                  <a:noFill/>
                </a:ln>
                <a:solidFill>
                  <a:schemeClr val="dk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3pPr>
            <a:lvl4pPr marL="13709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4pPr>
            <a:lvl5pPr marL="1828165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5pPr>
            <a:lvl6pPr marL="22853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5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965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>
                <a:sym typeface="+mn-ea"/>
              </a:rPr>
              <a:t>单击此处编辑副标题</a:t>
            </a:r>
            <a:endParaRPr>
              <a:sym typeface="+mn-ea"/>
            </a:endParaRPr>
          </a:p>
        </p:txBody>
      </p:sp>
      <p:sp>
        <p:nvSpPr>
          <p:cNvPr id="7" name="标题 5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651840" y="3551814"/>
            <a:ext cx="8887749" cy="1230310"/>
          </a:xfrm>
        </p:spPr>
        <p:txBody>
          <a:bodyPr vert="horz" wrap="square" lIns="0" tIns="0" rIns="0" bIns="0" rtlCol="0" anchor="ctr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zh-CN" altLang="en-US" sz="7600" b="1" i="0" u="none" strike="noStrike" kern="1200" cap="none" spc="700" normalizeH="0" baseline="0" noProof="1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1468923" y="6131827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294523" y="303214"/>
            <a:ext cx="11599774" cy="6251560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68923" y="893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266" y="1249768"/>
            <a:ext cx="9623893" cy="723412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0779" y="2163930"/>
            <a:ext cx="9624093" cy="344430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4826331" cy="6867006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-9904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048" y="771092"/>
            <a:ext cx="3958969" cy="881770"/>
          </a:xfr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647" y="1764434"/>
            <a:ext cx="3955370" cy="409213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099872" y="770630"/>
            <a:ext cx="6478313" cy="5086612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12186426" cy="2659703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1841" y="781890"/>
            <a:ext cx="10973542" cy="626237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1841" y="1660061"/>
            <a:ext cx="10973117" cy="827784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615" y="2808162"/>
            <a:ext cx="10962744" cy="342990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5028783"/>
            <a:ext cx="12186426" cy="1828324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893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468923" y="-448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4643" y="670319"/>
            <a:ext cx="10973542" cy="565053"/>
          </a:xfrm>
        </p:spPr>
        <p:txBody>
          <a:bodyPr anchor="ctr" anchorCtr="0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04679" y="1681655"/>
            <a:ext cx="10987938" cy="32103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2"/>
            </p:custDataLst>
          </p:nvPr>
        </p:nvSpPr>
        <p:spPr>
          <a:xfrm>
            <a:off x="593845" y="5179944"/>
            <a:ext cx="10998735" cy="10113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-9904"/>
            <a:ext cx="12186426" cy="914162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1466523" y="-9904"/>
            <a:ext cx="719902" cy="719902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6137205"/>
            <a:ext cx="719902" cy="7199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79449" y="238431"/>
            <a:ext cx="11034726" cy="441849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579449" y="1663660"/>
            <a:ext cx="5341009" cy="289364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240774" y="1663660"/>
            <a:ext cx="5366202" cy="2893646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3"/>
            </p:custDataLst>
          </p:nvPr>
        </p:nvSpPr>
        <p:spPr>
          <a:xfrm>
            <a:off x="572251" y="4816439"/>
            <a:ext cx="5341009" cy="78099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4"/>
            </p:custDataLst>
          </p:nvPr>
        </p:nvSpPr>
        <p:spPr>
          <a:xfrm>
            <a:off x="6251572" y="4812840"/>
            <a:ext cx="5366202" cy="78099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0" y="960043"/>
            <a:ext cx="12186426" cy="4937909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 b="1">
              <a:solidFill>
                <a:schemeClr val="lt1"/>
              </a:solidFill>
            </a:endParaRPr>
          </a:p>
        </p:txBody>
      </p:sp>
      <p:pic>
        <p:nvPicPr>
          <p:cNvPr id="8" name="图片 7" descr="图片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435743" y="5104025"/>
            <a:ext cx="1753070" cy="1753070"/>
          </a:xfrm>
          <a:prstGeom prst="rect">
            <a:avLst/>
          </a:prstGeom>
        </p:spPr>
      </p:pic>
      <p:pic>
        <p:nvPicPr>
          <p:cNvPr id="6" name="图片 5" descr="图片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-9906"/>
            <a:ext cx="1753070" cy="175307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403" y="1339744"/>
            <a:ext cx="9141619" cy="2386178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017" y="3862687"/>
            <a:ext cx="9141619" cy="1655569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633" y="2468498"/>
            <a:ext cx="10512862" cy="1469838"/>
          </a:xfrm>
        </p:spPr>
        <p:txBody>
          <a:bodyPr anchor="b"/>
          <a:lstStyle>
            <a:lvl1pPr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633" y="3965324"/>
            <a:ext cx="10512862" cy="1007693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0593" y="1825625"/>
            <a:ext cx="5180251" cy="4351338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69" y="365125"/>
            <a:ext cx="10512862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569" y="1757365"/>
            <a:ext cx="5156444" cy="9011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569" y="2728685"/>
            <a:ext cx="5156444" cy="3460977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0593" y="1757365"/>
            <a:ext cx="5181838" cy="9011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0593" y="2728685"/>
            <a:ext cx="5181838" cy="3460977"/>
          </a:xfrm>
        </p:spPr>
        <p:txBody>
          <a:bodyPr/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7982" y="1928813"/>
            <a:ext cx="10512862" cy="2162969"/>
          </a:xfrm>
        </p:spPr>
        <p:txBody>
          <a:bodyPr anchor="b" anchorCtr="0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837982" y="4207330"/>
            <a:ext cx="10512862" cy="148431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839568" y="741680"/>
            <a:ext cx="4164115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9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2650" y="741680"/>
            <a:ext cx="6168793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1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68" y="2341880"/>
            <a:ext cx="416411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095526" y="365125"/>
            <a:ext cx="1255316" cy="5811838"/>
          </a:xfrm>
        </p:spPr>
        <p:txBody>
          <a:bodyPr vert="eaVert"/>
          <a:lstStyle/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7981" y="365125"/>
            <a:ext cx="90886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2" Type="http://schemas.openxmlformats.org/officeDocument/2006/relationships/theme" Target="../theme/theme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89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8000">
              <a:schemeClr val="tx2"/>
            </a:gs>
            <a:gs pos="100000">
              <a:schemeClr val="bg2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7982" y="365125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7982" y="6356350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7548" y="6356350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8358" y="6356350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708" y="444008"/>
            <a:ext cx="10849411" cy="441849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708" y="962041"/>
            <a:ext cx="10849411" cy="5387504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513" y="6349072"/>
            <a:ext cx="2699297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4928" y="6349072"/>
            <a:ext cx="3958969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8358" y="6349072"/>
            <a:ext cx="2699297" cy="31671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89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090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5995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tags" Target="../tags/tag95.xml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tags" Target="../tags/tag96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>
            <p:custDataLst>
              <p:tags r:id="rId1"/>
            </p:custDataLst>
          </p:nvPr>
        </p:nvCxnSpPr>
        <p:spPr>
          <a:xfrm>
            <a:off x="1651205" y="3597412"/>
            <a:ext cx="8887749" cy="0"/>
          </a:xfrm>
          <a:prstGeom prst="line">
            <a:avLst/>
          </a:prstGeom>
          <a:ln>
            <a:solidFill>
              <a:schemeClr val="dk1">
                <a:lumMod val="75000"/>
                <a:lumOff val="25000"/>
              </a:schemeClr>
            </a:solidFill>
            <a:prstDash val="dash"/>
            <a:headEnd type="none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标题 4"/>
          <p:cNvSpPr>
            <a:spLocks noGrp="1"/>
          </p:cNvSpPr>
          <p:nvPr>
            <p:ph type="ctrTitle" idx="2"/>
            <p:custDataLst>
              <p:tags r:id="rId2"/>
            </p:custDataLst>
          </p:nvPr>
        </p:nvSpPr>
        <p:spPr>
          <a:xfrm>
            <a:off x="1651205" y="2317746"/>
            <a:ext cx="8887749" cy="1230310"/>
          </a:xfrm>
        </p:spPr>
        <p:txBody>
          <a:bodyPr/>
          <a:p>
            <a:pPr marL="0" indent="0" algn="di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zh-CN" sz="7200" dirty="0">
                <a:solidFill>
                  <a:schemeClr val="dk1">
                    <a:lumMod val="85000"/>
                    <a:lumOff val="15000"/>
                  </a:schemeClr>
                </a:solidFill>
              </a:rPr>
              <a:t>财务决策实训</a:t>
            </a:r>
            <a:endParaRPr lang="zh-CN" altLang="zh-CN" sz="7200" dirty="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4068445" y="3930015"/>
            <a:ext cx="3874135" cy="553085"/>
          </a:xfrm>
          <a:prstGeom prst="rect">
            <a:avLst/>
          </a:prstGeom>
          <a:noFill/>
        </p:spPr>
        <p:txBody>
          <a:bodyPr wrap="square" rtlCol="0">
            <a:normAutofit fontScale="40000"/>
          </a:bodyPr>
          <a:p>
            <a:pPr algn="dist"/>
            <a:r>
              <a:rPr lang="zh-CN" altLang="en-US" sz="6600" b="1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工资薪酬费用分配</a:t>
            </a:r>
            <a:r>
              <a:rPr lang="zh-CN" altLang="en-US" sz="6600" b="1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</a:rPr>
              <a:t>表</a:t>
            </a:r>
            <a:endParaRPr lang="zh-CN" altLang="en-US" sz="6600" b="1">
              <a:solidFill>
                <a:schemeClr val="accent1"/>
              </a:solidFill>
              <a:uFillTx/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圆角矩形 70"/>
          <p:cNvSpPr/>
          <p:nvPr/>
        </p:nvSpPr>
        <p:spPr>
          <a:xfrm>
            <a:off x="5295331" y="4004797"/>
            <a:ext cx="2238233" cy="118135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30054" y="102525"/>
            <a:ext cx="5208569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第二步（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）：总监计提当月职工薪酬</a:t>
            </a:r>
            <a:endParaRPr lang="en-US" altLang="zh-CN" sz="2000" dirty="0">
              <a:sym typeface="+mn-ea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53134" y="702690"/>
            <a:ext cx="9864824" cy="5922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54" y="1273829"/>
            <a:ext cx="10991969" cy="5195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805" y="0"/>
            <a:ext cx="9729529" cy="4308422"/>
          </a:xfrm>
          <a:prstGeom prst="rect">
            <a:avLst/>
          </a:prstGeom>
        </p:spPr>
      </p:pic>
      <p:pic>
        <p:nvPicPr>
          <p:cNvPr id="6" name="图片 5" descr="捕获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1" y="4479226"/>
            <a:ext cx="11510511" cy="207121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</p:pic>
      <p:sp>
        <p:nvSpPr>
          <p:cNvPr id="2" name="文本框 1"/>
          <p:cNvSpPr txBox="1"/>
          <p:nvPr/>
        </p:nvSpPr>
        <p:spPr>
          <a:xfrm>
            <a:off x="4803140" y="184213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769680</a:t>
            </a:r>
            <a:endParaRPr lang="en-US" altLang="zh-CN" sz="1400"/>
          </a:p>
        </p:txBody>
      </p:sp>
      <p:sp>
        <p:nvSpPr>
          <p:cNvPr id="3" name="文本框 2"/>
          <p:cNvSpPr txBox="1"/>
          <p:nvPr/>
        </p:nvSpPr>
        <p:spPr>
          <a:xfrm>
            <a:off x="9082405" y="184213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ctr">
              <a:lnSpc>
                <a:spcPct val="60000"/>
              </a:lnSpc>
            </a:pPr>
            <a:r>
              <a:rPr lang="en-US" altLang="zh-CN" sz="1400"/>
              <a:t>769680</a:t>
            </a:r>
            <a:endParaRPr lang="en-US" altLang="zh-CN" sz="1400"/>
          </a:p>
        </p:txBody>
      </p:sp>
      <p:sp>
        <p:nvSpPr>
          <p:cNvPr id="4" name="文本框 3"/>
          <p:cNvSpPr txBox="1"/>
          <p:nvPr/>
        </p:nvSpPr>
        <p:spPr>
          <a:xfrm>
            <a:off x="4803140" y="2532380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7" name="文本框 6"/>
          <p:cNvSpPr txBox="1"/>
          <p:nvPr/>
        </p:nvSpPr>
        <p:spPr>
          <a:xfrm>
            <a:off x="4803140" y="299529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8" name="文本框 7"/>
          <p:cNvSpPr txBox="1"/>
          <p:nvPr/>
        </p:nvSpPr>
        <p:spPr>
          <a:xfrm>
            <a:off x="4200525" y="2752090"/>
            <a:ext cx="1424940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65130.95</a:t>
            </a:r>
            <a:endParaRPr lang="en-US" altLang="zh-CN" sz="1400"/>
          </a:p>
        </p:txBody>
      </p:sp>
      <p:sp>
        <p:nvSpPr>
          <p:cNvPr id="11" name="文本框 10"/>
          <p:cNvSpPr txBox="1"/>
          <p:nvPr/>
        </p:nvSpPr>
        <p:spPr>
          <a:xfrm>
            <a:off x="8479790" y="2775585"/>
            <a:ext cx="1424940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65130.95</a:t>
            </a:r>
            <a:endParaRPr lang="en-US" altLang="zh-CN" sz="1400"/>
          </a:p>
        </p:txBody>
      </p:sp>
      <p:sp>
        <p:nvSpPr>
          <p:cNvPr id="14" name="文本框 13"/>
          <p:cNvSpPr txBox="1"/>
          <p:nvPr/>
        </p:nvSpPr>
        <p:spPr>
          <a:xfrm>
            <a:off x="9082405" y="255587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17" name="文本框 16"/>
          <p:cNvSpPr txBox="1"/>
          <p:nvPr/>
        </p:nvSpPr>
        <p:spPr>
          <a:xfrm>
            <a:off x="9082405" y="299529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19" name="文本框 18"/>
          <p:cNvSpPr txBox="1"/>
          <p:nvPr/>
        </p:nvSpPr>
        <p:spPr>
          <a:xfrm>
            <a:off x="4199890" y="3952875"/>
            <a:ext cx="142557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887770.95</a:t>
            </a:r>
            <a:endParaRPr lang="en-US" altLang="zh-CN" sz="1400"/>
          </a:p>
        </p:txBody>
      </p:sp>
      <p:sp>
        <p:nvSpPr>
          <p:cNvPr id="20" name="文本框 19"/>
          <p:cNvSpPr txBox="1"/>
          <p:nvPr/>
        </p:nvSpPr>
        <p:spPr>
          <a:xfrm>
            <a:off x="8549005" y="3952875"/>
            <a:ext cx="1356360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887770.95</a:t>
            </a:r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5420" y="711835"/>
            <a:ext cx="11250930" cy="6047105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185620" y="117339"/>
            <a:ext cx="5208569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第二步（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）：总监计提当月职工薪酬</a:t>
            </a:r>
            <a:endParaRPr lang="en-US" altLang="zh-CN" sz="2000" dirty="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549005" y="1570990"/>
            <a:ext cx="1356360" cy="2197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p>
            <a:pPr algn="ctr">
              <a:lnSpc>
                <a:spcPct val="60000"/>
              </a:lnSpc>
            </a:pPr>
            <a:r>
              <a:rPr lang="en-US" altLang="zh-CN" sz="1400"/>
              <a:t>769680</a:t>
            </a:r>
            <a:endParaRPr lang="en-US" altLang="zh-CN" sz="1400"/>
          </a:p>
        </p:txBody>
      </p:sp>
      <p:sp>
        <p:nvSpPr>
          <p:cNvPr id="11" name="文本框 10"/>
          <p:cNvSpPr txBox="1"/>
          <p:nvPr/>
        </p:nvSpPr>
        <p:spPr>
          <a:xfrm>
            <a:off x="8479790" y="2775585"/>
            <a:ext cx="1424940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65130.95</a:t>
            </a:r>
            <a:endParaRPr lang="en-US" altLang="zh-CN" sz="1400"/>
          </a:p>
        </p:txBody>
      </p:sp>
      <p:sp>
        <p:nvSpPr>
          <p:cNvPr id="14" name="文本框 13"/>
          <p:cNvSpPr txBox="1"/>
          <p:nvPr/>
        </p:nvSpPr>
        <p:spPr>
          <a:xfrm>
            <a:off x="9082405" y="255587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17" name="文本框 16"/>
          <p:cNvSpPr txBox="1"/>
          <p:nvPr/>
        </p:nvSpPr>
        <p:spPr>
          <a:xfrm>
            <a:off x="9082405" y="2995295"/>
            <a:ext cx="822325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26480</a:t>
            </a:r>
            <a:endParaRPr lang="en-US" altLang="zh-CN" sz="1400"/>
          </a:p>
        </p:txBody>
      </p:sp>
      <p:sp>
        <p:nvSpPr>
          <p:cNvPr id="20" name="文本框 19"/>
          <p:cNvSpPr txBox="1"/>
          <p:nvPr/>
        </p:nvSpPr>
        <p:spPr>
          <a:xfrm>
            <a:off x="8549005" y="3952875"/>
            <a:ext cx="1356360" cy="219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p>
            <a:pPr algn="r">
              <a:lnSpc>
                <a:spcPct val="60000"/>
              </a:lnSpc>
            </a:pPr>
            <a:r>
              <a:rPr lang="en-US" altLang="zh-CN" sz="1400"/>
              <a:t>887770.95</a:t>
            </a:r>
            <a:endParaRPr lang="en-US" altLang="zh-CN" sz="1400"/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7979093" y="1510030"/>
          <a:ext cx="3465830" cy="517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915"/>
                <a:gridCol w="1732915"/>
              </a:tblGrid>
              <a:tr h="311150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02895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02260">
                <a:tc>
                  <a:txBody>
                    <a:bodyPr/>
                    <a:p>
                      <a:pPr indent="0" algn="r">
                        <a:lnSpc>
                          <a:spcPct val="80000"/>
                        </a:lnSpc>
                        <a:buNone/>
                      </a:pPr>
                      <a:r>
                        <a:rPr lang="en-US" altLang="zh-CN" sz="16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769680.00</a:t>
                      </a:r>
                      <a:endParaRPr lang="en-US" altLang="zh-CN" sz="16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 algn="r">
                        <a:lnSpc>
                          <a:spcPct val="80000"/>
                        </a:lnSpc>
                        <a:buNone/>
                      </a:pPr>
                      <a:endParaRPr lang="en-US" altLang="zh-CN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105">
                <a:tc>
                  <a:txBody>
                    <a:bodyPr/>
                    <a:p>
                      <a:pPr algn="r">
                        <a:lnSpc>
                          <a:spcPct val="8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26480.00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291465">
                <a:tc>
                  <a:txBody>
                    <a:bodyPr/>
                    <a:p>
                      <a:pPr algn="r">
                        <a:lnSpc>
                          <a:spcPct val="8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65130.95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algn="r">
                        <a:lnSpc>
                          <a:spcPct val="8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sym typeface="+mn-ea"/>
                        </a:rPr>
                        <a:t>26480.00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indent="0" algn="r"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631932.30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12638.65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74015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12000.00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100000.00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131200.00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40737.37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3274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lnSpc>
                          <a:spcPct val="8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40200.00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28321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537.37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  <a:tr h="311150">
                <a:tc>
                  <a:txBody>
                    <a:bodyPr/>
                    <a:p>
                      <a:pPr algn="r">
                        <a:buClrTx/>
                        <a:buSzTx/>
                        <a:buFontTx/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928508.32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  <a:tc>
                  <a:txBody>
                    <a:bodyPr/>
                    <a:p>
                      <a:pPr indent="0" algn="r"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928508.32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699"/>
                    </a:solidFill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5948680" y="2150745"/>
            <a:ext cx="1937385" cy="238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 anchorCtr="0">
            <a:spAutoFit/>
          </a:bodyPr>
          <a:p>
            <a:pPr algn="l" fontAlgn="t">
              <a:lnSpc>
                <a:spcPct val="60000"/>
              </a:lnSpc>
            </a:pPr>
            <a:r>
              <a:rPr lang="en-US" altLang="zh-CN" sz="1600" b="1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-</a:t>
            </a:r>
            <a:r>
              <a:rPr lang="zh-CN" altLang="en-US" sz="1600" b="1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电视机</a:t>
            </a:r>
            <a:r>
              <a:rPr lang="en-US" altLang="zh-CN" sz="1600" b="1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-</a:t>
            </a:r>
            <a:r>
              <a:rPr lang="zh-CN" altLang="en-US" sz="1600" b="1">
                <a:latin typeface="幼圆" panose="02010509060101010101" charset="-122"/>
                <a:ea typeface="幼圆" panose="02010509060101010101" charset="-122"/>
                <a:cs typeface="幼圆" panose="02010509060101010101" charset="-122"/>
              </a:rPr>
              <a:t>直接人工</a:t>
            </a:r>
            <a:endParaRPr lang="zh-CN" altLang="en-US" sz="1600" b="1">
              <a:latin typeface="幼圆" panose="02010509060101010101" charset="-122"/>
              <a:ea typeface="幼圆" panose="02010509060101010101" charset="-122"/>
              <a:cs typeface="幼圆" panose="02010509060101010101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2580640" y="5415915"/>
            <a:ext cx="8855710" cy="944880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grpSp>
        <p:nvGrpSpPr>
          <p:cNvPr id="16" name="组合 15"/>
          <p:cNvGrpSpPr/>
          <p:nvPr/>
        </p:nvGrpSpPr>
        <p:grpSpPr>
          <a:xfrm>
            <a:off x="66040" y="605790"/>
            <a:ext cx="12056110" cy="3011170"/>
            <a:chOff x="104" y="954"/>
            <a:chExt cx="18986" cy="4742"/>
          </a:xfrm>
        </p:grpSpPr>
        <p:grpSp>
          <p:nvGrpSpPr>
            <p:cNvPr id="12" name="组合 11"/>
            <p:cNvGrpSpPr/>
            <p:nvPr/>
          </p:nvGrpSpPr>
          <p:grpSpPr>
            <a:xfrm>
              <a:off x="104" y="954"/>
              <a:ext cx="18987" cy="4743"/>
              <a:chOff x="104" y="1232"/>
              <a:chExt cx="18987" cy="3485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104" y="1232"/>
                <a:ext cx="18987" cy="3485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>
                  <a:lnSpc>
                    <a:spcPct val="150000"/>
                  </a:lnSpc>
                </a:pPr>
                <a:endParaRPr lang="zh-CN" altLang="en-US" dirty="0"/>
              </a:p>
            </p:txBody>
          </p:sp>
          <p:pic>
            <p:nvPicPr>
              <p:cNvPr id="25" name="图片 24" descr="捕获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" y="1786"/>
                <a:ext cx="18801" cy="2585"/>
              </a:xfrm>
              <a:prstGeom prst="rect">
                <a:avLst/>
              </a:prstGeom>
            </p:spPr>
          </p:pic>
        </p:grpSp>
        <p:sp>
          <p:nvSpPr>
            <p:cNvPr id="13" name="圆角矩形 12"/>
            <p:cNvSpPr/>
            <p:nvPr/>
          </p:nvSpPr>
          <p:spPr>
            <a:xfrm>
              <a:off x="7681" y="2820"/>
              <a:ext cx="2116" cy="2242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50000"/>
                </a:lnSpc>
              </a:pPr>
              <a:endParaRPr lang="zh-CN" altLang="en-US" dirty="0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14061" y="2821"/>
              <a:ext cx="2116" cy="2242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50000"/>
                </a:lnSpc>
              </a:pPr>
              <a:endParaRPr lang="zh-CN" altLang="en-US" dirty="0"/>
            </a:p>
          </p:txBody>
        </p:sp>
      </p:grpSp>
      <p:sp>
        <p:nvSpPr>
          <p:cNvPr id="19" name="圆角矩形 18"/>
          <p:cNvSpPr/>
          <p:nvPr/>
        </p:nvSpPr>
        <p:spPr>
          <a:xfrm>
            <a:off x="6428105" y="1790700"/>
            <a:ext cx="2447925" cy="142367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36" name="上箭头标注 35"/>
          <p:cNvSpPr/>
          <p:nvPr/>
        </p:nvSpPr>
        <p:spPr>
          <a:xfrm>
            <a:off x="6964045" y="3155315"/>
            <a:ext cx="1760855" cy="462280"/>
          </a:xfrm>
          <a:prstGeom prst="upArrowCallou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000" dirty="0" smtClean="0">
                <a:solidFill>
                  <a:schemeClr val="tx1"/>
                </a:solidFill>
              </a:rPr>
              <a:t>代扣代缴</a:t>
            </a:r>
            <a:endParaRPr lang="zh-CN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nimBg="1"/>
      <p:bldP spid="3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680" y="916651"/>
            <a:ext cx="11447491" cy="968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第一步：</a:t>
            </a:r>
            <a:r>
              <a:rPr lang="zh-CN" altLang="en-US" sz="1900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计提固定资产折旧</a:t>
            </a:r>
            <a:endParaRPr lang="en-US" altLang="zh-CN" sz="1900" b="1" dirty="0" smtClean="0">
              <a:solidFill>
                <a:srgbClr val="FFFF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dirty="0" smtClean="0">
                <a:solidFill>
                  <a:schemeClr val="bg1"/>
                </a:solidFill>
              </a:rPr>
              <a:t>编制固定资产明细表，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“</a:t>
            </a:r>
            <a:r>
              <a:rPr lang="zh-CN" altLang="en-US" sz="1900" b="1" u="sng" dirty="0" smtClean="0">
                <a:solidFill>
                  <a:schemeClr val="bg1"/>
                </a:solidFill>
              </a:rPr>
              <a:t>出纳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在凭证录入中，</a:t>
            </a:r>
            <a:r>
              <a:rPr lang="zh-CN" altLang="en-US" sz="1900" dirty="0" smtClean="0">
                <a:solidFill>
                  <a:schemeClr val="bg1"/>
                </a:solidFill>
              </a:rPr>
              <a:t>根据固定资产明细表，在凭证录入编写固定资产折旧计提分录</a:t>
            </a:r>
            <a:r>
              <a:rPr lang="zh-CN" altLang="en-US" sz="1900" dirty="0" smtClean="0">
                <a:solidFill>
                  <a:srgbClr val="FF0000"/>
                </a:solidFill>
              </a:rPr>
              <a:t>（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注意：起始月不用计提折旧</a:t>
            </a:r>
            <a:r>
              <a:rPr lang="en-US" altLang="zh-CN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,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次月起需要计提）</a:t>
            </a:r>
            <a:endParaRPr lang="zh-CN" altLang="en-US" sz="1900" b="1" dirty="0" smtClean="0">
              <a:solidFill>
                <a:srgbClr val="FF00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680" y="1883384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第二步：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）填制工资薪酬费用分配表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）计提当月职工薪酬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到电算化</a:t>
            </a:r>
            <a:r>
              <a:rPr lang="zh-CN" altLang="en-US" sz="1900" b="1" dirty="0" smtClean="0">
                <a:solidFill>
                  <a:schemeClr val="bg1"/>
                </a:solidFill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凭证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0" name="TextBox 4"/>
          <p:cNvSpPr txBox="1"/>
          <p:nvPr/>
        </p:nvSpPr>
        <p:spPr>
          <a:xfrm>
            <a:off x="395680" y="3436681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第三步：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）填制制造费用分配表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）结转制造费用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</a:t>
            </a:r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到电算化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1" name="TextBox 5"/>
          <p:cNvSpPr txBox="1"/>
          <p:nvPr/>
        </p:nvSpPr>
        <p:spPr>
          <a:xfrm>
            <a:off x="395680" y="5073816"/>
            <a:ext cx="11447491" cy="1583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第四步：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）填制完工产品和在产品分配表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新增→内容录入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）结转完工产品成本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电算化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endParaRPr lang="zh-CN" altLang="en-US" sz="20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680" y="206231"/>
            <a:ext cx="11649343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月末资产折旧表及各分配表注意事项（</a:t>
            </a:r>
            <a:r>
              <a:rPr lang="zh-CN" altLang="en-US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重要：一定要按顺序做，不能跳步！！！） </a:t>
            </a:r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endParaRPr lang="zh-CN" altLang="en-US" b="1" dirty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05" y="2567145"/>
            <a:ext cx="12188825" cy="1675625"/>
          </a:xfrm>
          <a:prstGeom prst="rect">
            <a:avLst/>
          </a:prstGeom>
        </p:spPr>
      </p:pic>
      <p:pic>
        <p:nvPicPr>
          <p:cNvPr id="26" name="图片 25" descr="捕获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64" y="110130"/>
            <a:ext cx="11727841" cy="2110319"/>
          </a:xfrm>
          <a:prstGeom prst="rect">
            <a:avLst/>
          </a:prstGeom>
        </p:spPr>
      </p:pic>
      <p:sp>
        <p:nvSpPr>
          <p:cNvPr id="27" name="圆角矩形 26"/>
          <p:cNvSpPr/>
          <p:nvPr/>
        </p:nvSpPr>
        <p:spPr>
          <a:xfrm>
            <a:off x="3998794" y="1851960"/>
            <a:ext cx="1255594" cy="3684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圆角矩形 27"/>
          <p:cNvSpPr/>
          <p:nvPr/>
        </p:nvSpPr>
        <p:spPr>
          <a:xfrm>
            <a:off x="5299193" y="3945932"/>
            <a:ext cx="884830" cy="19789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圆角矩形 28"/>
          <p:cNvSpPr/>
          <p:nvPr/>
        </p:nvSpPr>
        <p:spPr>
          <a:xfrm>
            <a:off x="7003576" y="-381190"/>
            <a:ext cx="1255594" cy="368489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048381" y="-12701"/>
            <a:ext cx="2044890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单位总人工成本（工资</a:t>
            </a:r>
            <a:r>
              <a:rPr lang="en-US" altLang="zh-CN" sz="2000" dirty="0" smtClean="0"/>
              <a:t>+</a:t>
            </a:r>
            <a:r>
              <a:rPr lang="zh-CN" altLang="en-US" sz="2000" dirty="0" smtClean="0"/>
              <a:t>福利）</a:t>
            </a:r>
            <a:endParaRPr lang="zh-CN" altLang="en-US" sz="2000" dirty="0"/>
          </a:p>
        </p:txBody>
      </p:sp>
      <p:sp>
        <p:nvSpPr>
          <p:cNvPr id="31" name="圆角矩形 30"/>
          <p:cNvSpPr/>
          <p:nvPr/>
        </p:nvSpPr>
        <p:spPr>
          <a:xfrm>
            <a:off x="5042160" y="3037631"/>
            <a:ext cx="884830" cy="33168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32" name="圆角矩形 31"/>
          <p:cNvSpPr/>
          <p:nvPr/>
        </p:nvSpPr>
        <p:spPr>
          <a:xfrm>
            <a:off x="5406787" y="1851960"/>
            <a:ext cx="5293057" cy="368489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圆角矩形 32"/>
          <p:cNvSpPr/>
          <p:nvPr/>
        </p:nvSpPr>
        <p:spPr>
          <a:xfrm>
            <a:off x="9093271" y="3024190"/>
            <a:ext cx="884830" cy="33168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34" name="圆角矩形 33"/>
          <p:cNvSpPr/>
          <p:nvPr/>
        </p:nvSpPr>
        <p:spPr>
          <a:xfrm>
            <a:off x="9535686" y="3945932"/>
            <a:ext cx="884830" cy="33168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altLang="zh-CN" dirty="0" smtClean="0"/>
          </a:p>
        </p:txBody>
      </p:sp>
      <p:sp>
        <p:nvSpPr>
          <p:cNvPr id="35" name="圆角矩形 34"/>
          <p:cNvSpPr/>
          <p:nvPr/>
        </p:nvSpPr>
        <p:spPr>
          <a:xfrm>
            <a:off x="7223527" y="3959579"/>
            <a:ext cx="1869744" cy="28319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上箭头标注 35"/>
          <p:cNvSpPr/>
          <p:nvPr/>
        </p:nvSpPr>
        <p:spPr>
          <a:xfrm>
            <a:off x="7378889" y="4143824"/>
            <a:ext cx="1760561" cy="707231"/>
          </a:xfrm>
          <a:prstGeom prst="upArrowCallou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代扣代缴</a:t>
            </a:r>
            <a:endParaRPr lang="zh-CN" altLang="en-US" dirty="0" smtClean="0">
              <a:solidFill>
                <a:schemeClr val="tx1"/>
              </a:solidFill>
            </a:endParaRPr>
          </a:p>
        </p:txBody>
      </p:sp>
      <p:pic>
        <p:nvPicPr>
          <p:cNvPr id="37" name="图片 36" descr="捕获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8" y="5217223"/>
            <a:ext cx="6182588" cy="1276528"/>
          </a:xfrm>
          <a:prstGeom prst="rect">
            <a:avLst/>
          </a:prstGeom>
        </p:spPr>
      </p:pic>
      <p:sp>
        <p:nvSpPr>
          <p:cNvPr id="40" name="圆角矩形 39"/>
          <p:cNvSpPr/>
          <p:nvPr/>
        </p:nvSpPr>
        <p:spPr>
          <a:xfrm>
            <a:off x="573206" y="1196868"/>
            <a:ext cx="11381199" cy="204716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pic>
        <p:nvPicPr>
          <p:cNvPr id="41" name="图片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4795" y="5020377"/>
            <a:ext cx="2790098" cy="1666875"/>
          </a:xfrm>
          <a:prstGeom prst="rect">
            <a:avLst/>
          </a:prstGeom>
        </p:spPr>
      </p:pic>
      <p:sp>
        <p:nvSpPr>
          <p:cNvPr id="42" name="文本框 1"/>
          <p:cNvSpPr txBox="1"/>
          <p:nvPr/>
        </p:nvSpPr>
        <p:spPr>
          <a:xfrm>
            <a:off x="44805" y="4462425"/>
            <a:ext cx="7003576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800" b="1" dirty="0" smtClean="0"/>
              <a:t>1</a:t>
            </a:r>
            <a:r>
              <a:rPr lang="zh-CN" altLang="en-US" sz="1800" b="1" dirty="0" smtClean="0"/>
              <a:t>月底，北京飞龙电器有限公司生产人员总的工资薪酬为</a:t>
            </a:r>
            <a:r>
              <a:rPr lang="en-US" altLang="zh-CN" sz="1800" b="1" dirty="0" smtClean="0"/>
              <a:t>769680</a:t>
            </a:r>
            <a:r>
              <a:rPr lang="zh-CN" altLang="en-US" sz="1800" b="1" dirty="0" smtClean="0"/>
              <a:t>元，该公司当月生产</a:t>
            </a:r>
            <a:r>
              <a:rPr lang="en-US" altLang="zh-CN" sz="1800" b="1" dirty="0" smtClean="0"/>
              <a:t>3</a:t>
            </a:r>
            <a:r>
              <a:rPr lang="zh-CN" altLang="en-US" sz="1800" b="1" dirty="0" smtClean="0"/>
              <a:t>种产品，人工工时分配如右图，请分别核算这</a:t>
            </a:r>
            <a:r>
              <a:rPr lang="en-US" altLang="zh-CN" sz="1800" b="1" dirty="0" smtClean="0"/>
              <a:t>3</a:t>
            </a:r>
            <a:r>
              <a:rPr lang="zh-CN" altLang="en-US" sz="1800" b="1" dirty="0" smtClean="0"/>
              <a:t>种产品的人工成本。</a:t>
            </a:r>
            <a:endParaRPr lang="en-US" altLang="zh-CN" sz="1800" b="1" dirty="0" smtClean="0"/>
          </a:p>
          <a:p>
            <a:endParaRPr lang="en-US" altLang="zh-CN" sz="1800" b="1" dirty="0" smtClean="0"/>
          </a:p>
          <a:p>
            <a:endParaRPr lang="en-US" altLang="zh-CN" sz="1800" b="1" dirty="0" smtClean="0"/>
          </a:p>
          <a:p>
            <a:endParaRPr lang="en-US" altLang="zh-CN" sz="1800" b="1" dirty="0" smtClean="0"/>
          </a:p>
          <a:p>
            <a:endParaRPr lang="en-US" altLang="zh-CN" sz="1800" b="1" dirty="0" smtClean="0"/>
          </a:p>
          <a:p>
            <a:endParaRPr lang="zh-CN" altLang="en-US" sz="1800" b="1" dirty="0"/>
          </a:p>
        </p:txBody>
      </p:sp>
      <p:sp>
        <p:nvSpPr>
          <p:cNvPr id="43" name="矩形 42"/>
          <p:cNvSpPr/>
          <p:nvPr/>
        </p:nvSpPr>
        <p:spPr>
          <a:xfrm>
            <a:off x="155361" y="5486923"/>
            <a:ext cx="65320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b="1" dirty="0" smtClean="0"/>
              <a:t>1</a:t>
            </a:r>
            <a:r>
              <a:rPr lang="zh-CN" altLang="en-US" sz="1800" b="1" dirty="0" smtClean="0"/>
              <a:t>，分配金额=生产成本合计 / 分配标准人工工时(天)合计</a:t>
            </a:r>
            <a:endParaRPr lang="zh-CN" altLang="en-US" sz="1800" b="1" dirty="0" smtClean="0"/>
          </a:p>
          <a:p>
            <a:r>
              <a:rPr lang="en-US" altLang="zh-CN" sz="1800" b="1" dirty="0" smtClean="0"/>
              <a:t>                     =769680÷10260=75.0175</a:t>
            </a:r>
            <a:endParaRPr lang="zh-CN" altLang="en-US" sz="1800" b="1" dirty="0" smtClean="0"/>
          </a:p>
          <a:p>
            <a:r>
              <a:rPr lang="en-US" altLang="zh-CN" sz="1800" b="1" dirty="0" smtClean="0"/>
              <a:t>2</a:t>
            </a:r>
            <a:r>
              <a:rPr lang="zh-CN" altLang="en-US" sz="1800" b="1" dirty="0" smtClean="0"/>
              <a:t>、家庭影院工资费用合计=分配标准人工工时(天) 分配金额</a:t>
            </a:r>
            <a:endParaRPr lang="en-US" altLang="zh-CN" sz="1800" b="1" dirty="0" smtClean="0"/>
          </a:p>
          <a:p>
            <a:r>
              <a:rPr lang="en-US" altLang="zh-CN" sz="1800" b="1" dirty="0" smtClean="0"/>
              <a:t>                                           =3800</a:t>
            </a:r>
            <a:r>
              <a:rPr lang="zh-CN" altLang="en-US" sz="1800" b="1" dirty="0" smtClean="0"/>
              <a:t> * </a:t>
            </a:r>
            <a:r>
              <a:rPr lang="en-US" altLang="zh-CN" sz="1800" b="1" dirty="0" smtClean="0"/>
              <a:t>75.0175=285066.5</a:t>
            </a:r>
            <a:endParaRPr lang="zh-CN" altLang="en-US" sz="1800" b="1" dirty="0"/>
          </a:p>
        </p:txBody>
      </p:sp>
      <p:sp>
        <p:nvSpPr>
          <p:cNvPr id="2" name="圆角矩形 1"/>
          <p:cNvSpPr/>
          <p:nvPr/>
        </p:nvSpPr>
        <p:spPr>
          <a:xfrm>
            <a:off x="10640060" y="980440"/>
            <a:ext cx="1255395" cy="116840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2" grpId="0" animBg="1"/>
      <p:bldP spid="40" grpId="0" animBg="1"/>
      <p:bldP spid="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6919" y="104274"/>
            <a:ext cx="9729529" cy="4308422"/>
          </a:xfrm>
          <a:prstGeom prst="rect">
            <a:avLst/>
          </a:prstGeom>
        </p:spPr>
      </p:pic>
      <p:pic>
        <p:nvPicPr>
          <p:cNvPr id="6" name="图片 5" descr="捕获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33" y="4479226"/>
            <a:ext cx="11510511" cy="2071212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4926841" y="2606722"/>
            <a:ext cx="1433015" cy="96899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10740788" y="5244151"/>
            <a:ext cx="1187356" cy="2706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10740788" y="5857164"/>
            <a:ext cx="1187356" cy="46174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85621" y="117339"/>
            <a:ext cx="4101718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第二步（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）：</a:t>
            </a:r>
            <a:r>
              <a:rPr lang="zh-CN" altLang="en-US" sz="2000" dirty="0">
                <a:sym typeface="+mn-ea"/>
              </a:rPr>
              <a:t>填</a:t>
            </a:r>
            <a:r>
              <a:rPr lang="zh-CN" altLang="en-US" sz="2000" dirty="0" smtClean="0">
                <a:sym typeface="+mn-ea"/>
              </a:rPr>
              <a:t>制薪酬费用表</a:t>
            </a:r>
            <a:endParaRPr lang="en-US" altLang="zh-CN" sz="2000" dirty="0">
              <a:sym typeface="+mn-ea"/>
            </a:endParaRPr>
          </a:p>
        </p:txBody>
      </p:sp>
      <p:cxnSp>
        <p:nvCxnSpPr>
          <p:cNvPr id="13" name="直接箭头连接符 12"/>
          <p:cNvCxnSpPr>
            <a:stCxn id="7" idx="3"/>
          </p:cNvCxnSpPr>
          <p:nvPr/>
        </p:nvCxnSpPr>
        <p:spPr>
          <a:xfrm>
            <a:off x="6360160" y="3091180"/>
            <a:ext cx="4380865" cy="2766060"/>
          </a:xfrm>
          <a:prstGeom prst="straightConnector1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" name="直接箭头连接符 1"/>
          <p:cNvCxnSpPr>
            <a:stCxn id="7" idx="3"/>
            <a:endCxn id="8" idx="1"/>
          </p:cNvCxnSpPr>
          <p:nvPr/>
        </p:nvCxnSpPr>
        <p:spPr>
          <a:xfrm>
            <a:off x="6360160" y="3091180"/>
            <a:ext cx="4380865" cy="2288540"/>
          </a:xfrm>
          <a:prstGeom prst="straightConnector1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805" y="0"/>
            <a:ext cx="9729529" cy="4308422"/>
          </a:xfrm>
          <a:prstGeom prst="rect">
            <a:avLst/>
          </a:prstGeom>
        </p:spPr>
      </p:pic>
      <p:pic>
        <p:nvPicPr>
          <p:cNvPr id="6" name="图片 5" descr="捕获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1" y="4479226"/>
            <a:ext cx="11510511" cy="2071212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4264976" y="1531597"/>
            <a:ext cx="1433015" cy="309141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10508776" y="5514832"/>
            <a:ext cx="1187356" cy="342332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12" name="文本框 1"/>
          <p:cNvSpPr txBox="1"/>
          <p:nvPr/>
        </p:nvSpPr>
        <p:spPr>
          <a:xfrm>
            <a:off x="9880077" y="1840738"/>
            <a:ext cx="2007123" cy="163121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如果只生产一种产品，则生产人员的人工成本直接计入该产品的生产成本</a:t>
            </a:r>
            <a:endParaRPr lang="zh-CN" altLang="en-US" sz="2000" dirty="0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5697991" y="1840738"/>
            <a:ext cx="5206570" cy="3674094"/>
          </a:xfrm>
          <a:prstGeom prst="straightConnector1">
            <a:avLst/>
          </a:prstGeom>
          <a:ln w="38100">
            <a:solidFill>
              <a:srgbClr val="7030A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 descr="捕获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20" y="4529931"/>
            <a:ext cx="9540311" cy="1969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5805" y="0"/>
            <a:ext cx="9729529" cy="4308422"/>
          </a:xfrm>
          <a:prstGeom prst="rect">
            <a:avLst/>
          </a:prstGeom>
        </p:spPr>
      </p:pic>
      <p:pic>
        <p:nvPicPr>
          <p:cNvPr id="6" name="图片 5" descr="捕获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1" y="4479226"/>
            <a:ext cx="11510511" cy="207121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</p:pic>
      <p:sp>
        <p:nvSpPr>
          <p:cNvPr id="9" name="圆角矩形 8"/>
          <p:cNvSpPr/>
          <p:nvPr/>
        </p:nvSpPr>
        <p:spPr>
          <a:xfrm>
            <a:off x="5697991" y="1531596"/>
            <a:ext cx="4182086" cy="1006887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10508776" y="5514832"/>
            <a:ext cx="1187356" cy="342332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dirty="0"/>
          </a:p>
        </p:txBody>
      </p:sp>
      <p:sp>
        <p:nvSpPr>
          <p:cNvPr id="12" name="文本框 1"/>
          <p:cNvSpPr txBox="1"/>
          <p:nvPr/>
        </p:nvSpPr>
        <p:spPr>
          <a:xfrm>
            <a:off x="9880077" y="1840738"/>
            <a:ext cx="2007123" cy="193899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如果生产多种产品，则生产人员的人工成本应该分配计入直接计入各产品的生产成本</a:t>
            </a:r>
            <a:endParaRPr lang="zh-CN" altLang="en-US" sz="2000" dirty="0"/>
          </a:p>
        </p:txBody>
      </p:sp>
      <p:cxnSp>
        <p:nvCxnSpPr>
          <p:cNvPr id="13" name="直接箭头连接符 12"/>
          <p:cNvCxnSpPr/>
          <p:nvPr/>
        </p:nvCxnSpPr>
        <p:spPr>
          <a:xfrm rot="16200000" flipH="1">
            <a:off x="8795413" y="2914365"/>
            <a:ext cx="2976351" cy="2224585"/>
          </a:xfrm>
          <a:prstGeom prst="straightConnector1">
            <a:avLst/>
          </a:prstGeom>
          <a:ln w="38100">
            <a:solidFill>
              <a:srgbClr val="7030A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21" y="4452604"/>
            <a:ext cx="3820761" cy="2282619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4006381" y="4426899"/>
            <a:ext cx="6378953" cy="230832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800" b="1" dirty="0" smtClean="0"/>
              <a:t>1</a:t>
            </a:r>
            <a:r>
              <a:rPr lang="zh-CN" altLang="en-US" sz="1800" b="1" dirty="0" smtClean="0"/>
              <a:t>，分配金额=生产成本合计 / 分配标准人工工时(天)合计</a:t>
            </a:r>
            <a:endParaRPr lang="zh-CN" altLang="en-US" sz="1800" b="1" dirty="0" smtClean="0"/>
          </a:p>
          <a:p>
            <a:pPr>
              <a:lnSpc>
                <a:spcPct val="200000"/>
              </a:lnSpc>
            </a:pPr>
            <a:r>
              <a:rPr lang="en-US" altLang="zh-CN" sz="1800" b="1" dirty="0" smtClean="0"/>
              <a:t>                     =769680÷10260=75.0175</a:t>
            </a:r>
            <a:endParaRPr lang="zh-CN" altLang="en-US" sz="1800" b="1" dirty="0" smtClean="0"/>
          </a:p>
          <a:p>
            <a:pPr>
              <a:lnSpc>
                <a:spcPct val="200000"/>
              </a:lnSpc>
            </a:pPr>
            <a:r>
              <a:rPr lang="en-US" altLang="zh-CN" sz="1800" b="1" dirty="0" smtClean="0"/>
              <a:t>2</a:t>
            </a:r>
            <a:r>
              <a:rPr lang="zh-CN" altLang="en-US" sz="1800" b="1" dirty="0" smtClean="0"/>
              <a:t>、家庭影院工资费用合计=分配标准人工工时(天) 分配金额</a:t>
            </a:r>
            <a:endParaRPr lang="en-US" altLang="zh-CN" sz="1800" b="1" dirty="0" smtClean="0"/>
          </a:p>
          <a:p>
            <a:pPr>
              <a:lnSpc>
                <a:spcPct val="200000"/>
              </a:lnSpc>
            </a:pPr>
            <a:r>
              <a:rPr lang="en-US" altLang="zh-CN" sz="1800" b="1" dirty="0" smtClean="0"/>
              <a:t>                                           =3800</a:t>
            </a:r>
            <a:r>
              <a:rPr lang="zh-CN" altLang="en-US" sz="1800" b="1" dirty="0" smtClean="0"/>
              <a:t> * </a:t>
            </a:r>
            <a:r>
              <a:rPr lang="en-US" altLang="zh-CN" sz="1800" b="1" dirty="0" smtClean="0"/>
              <a:t>75.0175=285066.5</a:t>
            </a:r>
            <a:endParaRPr lang="zh-CN" altLang="en-US" sz="1800" b="1" dirty="0"/>
          </a:p>
        </p:txBody>
      </p:sp>
      <p:cxnSp>
        <p:nvCxnSpPr>
          <p:cNvPr id="18" name="直接箭头连接符 17"/>
          <p:cNvCxnSpPr/>
          <p:nvPr/>
        </p:nvCxnSpPr>
        <p:spPr>
          <a:xfrm rot="5400000">
            <a:off x="4996604" y="1721142"/>
            <a:ext cx="3163236" cy="2784146"/>
          </a:xfrm>
          <a:prstGeom prst="straightConnector1">
            <a:avLst/>
          </a:prstGeom>
          <a:ln w="38100">
            <a:solidFill>
              <a:srgbClr val="7030A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rot="5400000">
            <a:off x="2998346" y="2040725"/>
            <a:ext cx="3736440" cy="2718182"/>
          </a:xfrm>
          <a:prstGeom prst="straightConnector1">
            <a:avLst/>
          </a:prstGeom>
          <a:ln w="38100">
            <a:solidFill>
              <a:srgbClr val="7030A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53952" y="854710"/>
            <a:ext cx="4566366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500" b="1" dirty="0">
                <a:solidFill>
                  <a:schemeClr val="bg1"/>
                </a:solidFill>
              </a:rPr>
              <a:t>工资中需要进行分配的：</a:t>
            </a:r>
            <a:endParaRPr lang="zh-CN" altLang="en-US" sz="1500" b="1" dirty="0">
              <a:solidFill>
                <a:schemeClr val="bg1"/>
              </a:solidFill>
            </a:endParaRPr>
          </a:p>
          <a:p>
            <a:endParaRPr lang="zh-CN" altLang="en-US" sz="1500" b="1" dirty="0">
              <a:solidFill>
                <a:schemeClr val="bg1"/>
              </a:solidFill>
            </a:endParaRPr>
          </a:p>
          <a:p>
            <a:r>
              <a:rPr lang="en-US" altLang="zh-CN" sz="1500" b="1" dirty="0">
                <a:solidFill>
                  <a:schemeClr val="bg1"/>
                </a:solidFill>
              </a:rPr>
              <a:t>1</a:t>
            </a:r>
            <a:r>
              <a:rPr lang="zh-CN" altLang="en-US" sz="1500" b="1" dirty="0">
                <a:solidFill>
                  <a:schemeClr val="bg1"/>
                </a:solidFill>
              </a:rPr>
              <a:t>，分配金额=生产成本合计 / 分配标准人工工时(天)合计</a:t>
            </a:r>
            <a:endParaRPr lang="zh-CN" altLang="en-US" sz="1500" b="1" dirty="0">
              <a:solidFill>
                <a:schemeClr val="bg1"/>
              </a:solidFill>
            </a:endParaRPr>
          </a:p>
          <a:p>
            <a:r>
              <a:rPr lang="zh-CN" altLang="en-US" sz="1500" b="1" dirty="0">
                <a:solidFill>
                  <a:schemeClr val="bg1"/>
                </a:solidFill>
              </a:rPr>
              <a:t>（例如，图</a:t>
            </a:r>
            <a:r>
              <a:rPr lang="zh-CN" altLang="en-US" sz="1500" b="1" dirty="0" smtClean="0">
                <a:solidFill>
                  <a:schemeClr val="bg1"/>
                </a:solidFill>
              </a:rPr>
              <a:t>中      </a:t>
            </a:r>
            <a:r>
              <a:rPr lang="en-US" altLang="zh-CN" sz="1500" b="1" dirty="0" smtClean="0">
                <a:solidFill>
                  <a:schemeClr val="bg1"/>
                </a:solidFill>
              </a:rPr>
              <a:t>225.0526=2309040/10260</a:t>
            </a:r>
            <a:r>
              <a:rPr lang="zh-CN" altLang="en-US" sz="1500" b="1" dirty="0">
                <a:solidFill>
                  <a:schemeClr val="bg1"/>
                </a:solidFill>
              </a:rPr>
              <a:t>）</a:t>
            </a:r>
            <a:endParaRPr lang="zh-CN" altLang="en-US" sz="1500" b="1" dirty="0">
              <a:solidFill>
                <a:schemeClr val="bg1"/>
              </a:solidFill>
            </a:endParaRPr>
          </a:p>
          <a:p>
            <a:endParaRPr lang="zh-CN" altLang="en-US" sz="1500" b="1" dirty="0">
              <a:solidFill>
                <a:schemeClr val="bg1"/>
              </a:solidFill>
            </a:endParaRPr>
          </a:p>
          <a:p>
            <a:r>
              <a:rPr lang="en-US" altLang="zh-CN" sz="1500" b="1" dirty="0">
                <a:solidFill>
                  <a:schemeClr val="bg1"/>
                </a:solidFill>
              </a:rPr>
              <a:t>2</a:t>
            </a:r>
            <a:r>
              <a:rPr lang="zh-CN" altLang="en-US" sz="1500" b="1" dirty="0">
                <a:solidFill>
                  <a:schemeClr val="bg1"/>
                </a:solidFill>
              </a:rPr>
              <a:t>、工资费用合计=分配标准人工工时(天) * 分配金额</a:t>
            </a:r>
            <a:endParaRPr lang="zh-CN" altLang="en-US" sz="1500" b="1" dirty="0">
              <a:solidFill>
                <a:schemeClr val="bg1"/>
              </a:solidFill>
            </a:endParaRPr>
          </a:p>
          <a:p>
            <a:r>
              <a:rPr lang="zh-CN" altLang="en-US" sz="1500" b="1" dirty="0">
                <a:solidFill>
                  <a:schemeClr val="bg1"/>
                </a:solidFill>
              </a:rPr>
              <a:t>（例如，图</a:t>
            </a:r>
            <a:r>
              <a:rPr lang="zh-CN" altLang="en-US" sz="1500" b="1" dirty="0" smtClean="0">
                <a:solidFill>
                  <a:schemeClr val="bg1"/>
                </a:solidFill>
              </a:rPr>
              <a:t>中      </a:t>
            </a:r>
            <a:r>
              <a:rPr lang="en-US" altLang="zh-CN" sz="1500" b="1" dirty="0" smtClean="0">
                <a:solidFill>
                  <a:schemeClr val="bg1"/>
                </a:solidFill>
              </a:rPr>
              <a:t>855200=225.0526*3800</a:t>
            </a:r>
            <a:r>
              <a:rPr lang="zh-CN" altLang="en-US" sz="1500" b="1" dirty="0">
                <a:solidFill>
                  <a:schemeClr val="bg1"/>
                </a:solidFill>
              </a:rPr>
              <a:t>）</a:t>
            </a:r>
            <a:endParaRPr lang="zh-CN" altLang="en-US" sz="1500" b="1" dirty="0">
              <a:solidFill>
                <a:schemeClr val="bg1"/>
              </a:solidFill>
            </a:endParaRPr>
          </a:p>
          <a:p>
            <a:endParaRPr lang="zh-CN" altLang="en-US" sz="1500" b="1" dirty="0">
              <a:solidFill>
                <a:schemeClr val="bg1"/>
              </a:solidFill>
            </a:endParaRPr>
          </a:p>
          <a:p>
            <a:pPr algn="l"/>
            <a:endParaRPr lang="zh-CN" altLang="en-US" sz="1500" b="1" dirty="0">
              <a:solidFill>
                <a:schemeClr val="bg1"/>
              </a:solidFill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1584" y="727710"/>
            <a:ext cx="6791461" cy="22669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584" y="3079751"/>
            <a:ext cx="6791461" cy="192976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77" y="5211446"/>
            <a:ext cx="2790098" cy="1666875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2993246" y="5310506"/>
            <a:ext cx="3775996" cy="112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300" b="1" dirty="0">
                <a:solidFill>
                  <a:schemeClr val="bg1"/>
                </a:solidFill>
              </a:rPr>
              <a:t>注意，左边的</a:t>
            </a:r>
            <a:r>
              <a:rPr lang="en-US" altLang="zh-CN" sz="1300" b="1" dirty="0">
                <a:solidFill>
                  <a:schemeClr val="bg1"/>
                </a:solidFill>
              </a:rPr>
              <a:t>“</a:t>
            </a:r>
            <a:r>
              <a:rPr lang="zh-CN" altLang="en-US" sz="1300" b="1" dirty="0">
                <a:solidFill>
                  <a:schemeClr val="bg1"/>
                </a:solidFill>
              </a:rPr>
              <a:t>工资汇总表</a:t>
            </a:r>
            <a:r>
              <a:rPr lang="en-US" altLang="zh-CN" sz="1300" b="1" dirty="0">
                <a:solidFill>
                  <a:schemeClr val="bg1"/>
                </a:solidFill>
              </a:rPr>
              <a:t>”</a:t>
            </a:r>
            <a:r>
              <a:rPr lang="zh-CN" altLang="en-US" sz="1300" b="1" dirty="0">
                <a:solidFill>
                  <a:schemeClr val="bg1"/>
                </a:solidFill>
              </a:rPr>
              <a:t>，</a:t>
            </a:r>
            <a:r>
              <a:rPr lang="en-US" altLang="zh-CN" sz="1300" b="1" dirty="0">
                <a:solidFill>
                  <a:schemeClr val="bg1"/>
                </a:solidFill>
              </a:rPr>
              <a:t>“</a:t>
            </a:r>
            <a:r>
              <a:rPr lang="zh-CN" altLang="en-US" sz="1300" b="1" dirty="0">
                <a:solidFill>
                  <a:schemeClr val="bg1"/>
                </a:solidFill>
              </a:rPr>
              <a:t>计提分配工资</a:t>
            </a:r>
            <a:r>
              <a:rPr lang="en-US" altLang="zh-CN" sz="1300" b="1" dirty="0">
                <a:solidFill>
                  <a:schemeClr val="bg1"/>
                </a:solidFill>
              </a:rPr>
              <a:t>”</a:t>
            </a:r>
            <a:r>
              <a:rPr lang="zh-CN" altLang="en-US" sz="1300" b="1" dirty="0">
                <a:solidFill>
                  <a:schemeClr val="bg1"/>
                </a:solidFill>
              </a:rPr>
              <a:t>，</a:t>
            </a:r>
            <a:r>
              <a:rPr lang="en-US" altLang="zh-CN" sz="1300" b="1" dirty="0">
                <a:solidFill>
                  <a:schemeClr val="bg1"/>
                </a:solidFill>
              </a:rPr>
              <a:t>“</a:t>
            </a:r>
            <a:r>
              <a:rPr lang="zh-CN" altLang="en-US" sz="1300" b="1" dirty="0">
                <a:solidFill>
                  <a:schemeClr val="bg1"/>
                </a:solidFill>
              </a:rPr>
              <a:t>工时汇总表</a:t>
            </a:r>
            <a:r>
              <a:rPr lang="en-US" altLang="zh-CN" sz="1300" b="1" dirty="0">
                <a:solidFill>
                  <a:schemeClr val="bg1"/>
                </a:solidFill>
              </a:rPr>
              <a:t>”</a:t>
            </a:r>
            <a:r>
              <a:rPr lang="zh-CN" altLang="en-US" sz="1300" b="1" dirty="0">
                <a:solidFill>
                  <a:schemeClr val="bg1"/>
                </a:solidFill>
              </a:rPr>
              <a:t>，系统自动生成并提供（作为附件），右边的</a:t>
            </a:r>
            <a:r>
              <a:rPr lang="en-US" altLang="zh-CN" sz="1300" b="1" dirty="0">
                <a:solidFill>
                  <a:schemeClr val="bg1"/>
                </a:solidFill>
              </a:rPr>
              <a:t>“</a:t>
            </a:r>
            <a:r>
              <a:rPr lang="zh-CN" altLang="en-US" sz="1300" b="1" dirty="0">
                <a:solidFill>
                  <a:schemeClr val="bg1"/>
                </a:solidFill>
              </a:rPr>
              <a:t>工资薪酬费用分配表</a:t>
            </a:r>
            <a:r>
              <a:rPr lang="en-US" altLang="zh-CN" sz="1300" b="1" dirty="0">
                <a:solidFill>
                  <a:schemeClr val="bg1"/>
                </a:solidFill>
              </a:rPr>
              <a:t>”</a:t>
            </a:r>
            <a:r>
              <a:rPr lang="zh-CN" altLang="en-US" sz="1300" b="1" dirty="0">
                <a:solidFill>
                  <a:schemeClr val="bg1"/>
                </a:solidFill>
              </a:rPr>
              <a:t>需要根据左边的表格进行填写。</a:t>
            </a:r>
            <a:endParaRPr lang="zh-CN" altLang="en-US" sz="1300" b="1" dirty="0">
              <a:solidFill>
                <a:schemeClr val="bg1"/>
              </a:solidFill>
            </a:endParaRP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0181" y="3366771"/>
            <a:ext cx="5200565" cy="3222625"/>
          </a:xfrm>
          <a:prstGeom prst="rect">
            <a:avLst/>
          </a:prstGeom>
        </p:spPr>
      </p:pic>
      <p:cxnSp>
        <p:nvCxnSpPr>
          <p:cNvPr id="22" name="直接箭头连接符 21"/>
          <p:cNvCxnSpPr/>
          <p:nvPr/>
        </p:nvCxnSpPr>
        <p:spPr>
          <a:xfrm rot="5400000" flipH="1" flipV="1">
            <a:off x="9395240" y="3237230"/>
            <a:ext cx="240665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rot="16200000" flipV="1">
            <a:off x="10354402" y="3423174"/>
            <a:ext cx="1733550" cy="387572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8877" y="230832"/>
            <a:ext cx="11981869" cy="4603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CN" altLang="en-US" b="1" spc="300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工资薪酬分配表</a:t>
            </a:r>
            <a:r>
              <a:rPr lang="zh-CN" altLang="en-US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 </a:t>
            </a:r>
            <a:r>
              <a:rPr lang="en-US" altLang="zh-CN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(</a:t>
            </a:r>
            <a:r>
              <a:rPr lang="zh-CN" altLang="en-US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注意：</a:t>
            </a:r>
            <a:r>
              <a:rPr lang="zh-CN" altLang="zh-CN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会计做完这个分配表，总监马上做工资计提分录</a:t>
            </a:r>
            <a:r>
              <a:rPr lang="en-US" altLang="zh-CN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)</a:t>
            </a:r>
            <a:r>
              <a:rPr lang="zh-CN" altLang="en-US" b="1" spc="300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华文细黑" panose="02010600040101010101" pitchFamily="2" charset="-122"/>
                <a:sym typeface="+mn-ea"/>
              </a:rPr>
              <a:t>：</a:t>
            </a:r>
            <a:endParaRPr lang="zh-CN" altLang="en-US" b="1" spc="300" dirty="0" smtClean="0">
              <a:solidFill>
                <a:srgbClr val="FFFF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华文细黑" panose="0201060004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680" y="916651"/>
            <a:ext cx="11447491" cy="968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第一步：</a:t>
            </a:r>
            <a:r>
              <a:rPr lang="zh-CN" altLang="en-US" sz="1900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计提固定资产折旧</a:t>
            </a:r>
            <a:endParaRPr lang="en-US" altLang="zh-CN" sz="1900" b="1" dirty="0" smtClean="0">
              <a:solidFill>
                <a:srgbClr val="FFFF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dirty="0" smtClean="0">
                <a:solidFill>
                  <a:schemeClr val="bg1"/>
                </a:solidFill>
              </a:rPr>
              <a:t>编制固定资产明细表，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“</a:t>
            </a:r>
            <a:r>
              <a:rPr lang="zh-CN" altLang="en-US" sz="1900" b="1" u="sng" dirty="0" smtClean="0">
                <a:solidFill>
                  <a:schemeClr val="bg1"/>
                </a:solidFill>
              </a:rPr>
              <a:t>出纳</a:t>
            </a:r>
            <a:r>
              <a:rPr lang="en-US" altLang="zh-CN" sz="1900" b="1" u="sng" dirty="0" smtClean="0">
                <a:solidFill>
                  <a:schemeClr val="bg1"/>
                </a:solidFill>
              </a:rPr>
              <a:t>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在凭证录入中，</a:t>
            </a:r>
            <a:r>
              <a:rPr lang="zh-CN" altLang="en-US" sz="1900" dirty="0" smtClean="0">
                <a:solidFill>
                  <a:schemeClr val="bg1"/>
                </a:solidFill>
              </a:rPr>
              <a:t>根据固定资产明细表，在凭证录入编写固定资产折旧计提分录</a:t>
            </a:r>
            <a:r>
              <a:rPr lang="zh-CN" altLang="en-US" sz="1900" dirty="0" smtClean="0">
                <a:solidFill>
                  <a:srgbClr val="FF0000"/>
                </a:solidFill>
              </a:rPr>
              <a:t>（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注意：起始月不用计提折旧</a:t>
            </a:r>
            <a:r>
              <a:rPr lang="en-US" altLang="zh-CN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,</a:t>
            </a:r>
            <a:r>
              <a:rPr lang="zh-CN" altLang="en-US" sz="1900" b="1" dirty="0" smtClean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次月起需要计提）</a:t>
            </a:r>
            <a:endParaRPr lang="zh-CN" altLang="en-US" sz="1900" b="1" dirty="0" smtClean="0">
              <a:solidFill>
                <a:srgbClr val="FF0000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680" y="1883384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第二步：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）填制工资薪酬费用分配表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）计提当月职工薪酬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到电算化</a:t>
            </a:r>
            <a:r>
              <a:rPr lang="zh-CN" altLang="en-US" sz="1900" b="1" dirty="0" smtClean="0">
                <a:solidFill>
                  <a:schemeClr val="bg1"/>
                </a:solidFill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</a:rPr>
              <a:t>凭证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工资薪酬表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0" name="TextBox 4"/>
          <p:cNvSpPr txBox="1"/>
          <p:nvPr/>
        </p:nvSpPr>
        <p:spPr>
          <a:xfrm>
            <a:off x="395680" y="3436681"/>
            <a:ext cx="11447491" cy="1553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第三步：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）填制制造费用分配表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）结转制造费用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</a:t>
            </a:r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到电算化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19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制造费用分配表</a:t>
            </a:r>
            <a:endParaRPr lang="zh-CN" altLang="en-US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21" name="TextBox 5"/>
          <p:cNvSpPr txBox="1"/>
          <p:nvPr/>
        </p:nvSpPr>
        <p:spPr>
          <a:xfrm>
            <a:off x="395680" y="5073816"/>
            <a:ext cx="11447491" cy="1583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00" b="1" dirty="0" smtClean="0">
                <a:solidFill>
                  <a:srgbClr val="FFFF00"/>
                </a:solidFill>
              </a:rPr>
              <a:t>第四步：</a:t>
            </a:r>
            <a:endParaRPr lang="en-US" altLang="zh-CN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dirty="0" smtClean="0">
                <a:solidFill>
                  <a:srgbClr val="FFFF00"/>
                </a:solidFill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1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）填制完工产品和在产品分配表</a:t>
            </a:r>
            <a:endParaRPr lang="en-US" altLang="zh-CN" sz="1900" b="1" dirty="0" smtClean="0">
              <a:solidFill>
                <a:srgbClr val="FFFF00"/>
              </a:solidFill>
              <a:sym typeface="+mn-ea"/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“会计”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信息管理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填制成本费用表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新增→内容录入</a:t>
            </a:r>
            <a:endParaRPr lang="en-US" altLang="zh-CN" sz="19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en-US" altLang="zh-CN" sz="1900" b="1" dirty="0" smtClean="0">
                <a:solidFill>
                  <a:srgbClr val="FFFF00"/>
                </a:solidFill>
              </a:rPr>
              <a:t>2</a:t>
            </a:r>
            <a:r>
              <a:rPr lang="zh-CN" altLang="en-US" sz="1900" b="1" dirty="0" smtClean="0">
                <a:solidFill>
                  <a:srgbClr val="FFFF00"/>
                </a:solidFill>
              </a:rPr>
              <a:t>）结转完工产品成本</a:t>
            </a:r>
            <a:endParaRPr lang="zh-CN" altLang="en-US" sz="1900" b="1" dirty="0" smtClean="0">
              <a:solidFill>
                <a:srgbClr val="FFFF00"/>
              </a:solidFill>
            </a:endParaRPr>
          </a:p>
          <a:p>
            <a:r>
              <a:rPr lang="zh-CN" altLang="en-US" sz="1900" b="1" i="1" u="sng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“总监”</a:t>
            </a:r>
            <a:r>
              <a:rPr lang="zh-CN" altLang="en-US" sz="19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到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电算化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凭证录入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录入稽核原始单据凭证</a:t>
            </a:r>
            <a:r>
              <a:rPr sz="2000" b="1" dirty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→</a:t>
            </a:r>
            <a:r>
              <a:rPr lang="zh-CN" altLang="en-US" sz="2000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完工产品和在产品分配表</a:t>
            </a:r>
            <a:endParaRPr lang="zh-CN" altLang="en-US" sz="2000" b="1" dirty="0" smtClean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  <a:sym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680" y="206231"/>
            <a:ext cx="11649343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月末资产折旧表及各分配表注意事项（</a:t>
            </a:r>
            <a:r>
              <a:rPr lang="zh-CN" altLang="en-US" b="1" dirty="0" smtClean="0">
                <a:solidFill>
                  <a:srgbClr val="FFFF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重要：一定要按顺序做，不能跳步！！！） </a:t>
            </a:r>
            <a:r>
              <a:rPr lang="zh-CN" altLang="en-US" b="1" dirty="0" smtClean="0">
                <a:solidFill>
                  <a:schemeClr val="bg1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：</a:t>
            </a:r>
            <a:endParaRPr lang="zh-CN" altLang="en-US" b="1" dirty="0">
              <a:solidFill>
                <a:schemeClr val="bg1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图片 67" descr="捕获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054" y="922192"/>
            <a:ext cx="7516275" cy="5477640"/>
          </a:xfrm>
          <a:prstGeom prst="rect">
            <a:avLst/>
          </a:prstGeom>
        </p:spPr>
      </p:pic>
      <p:sp>
        <p:nvSpPr>
          <p:cNvPr id="70" name="左箭头标注 69"/>
          <p:cNvSpPr/>
          <p:nvPr/>
        </p:nvSpPr>
        <p:spPr>
          <a:xfrm>
            <a:off x="7846329" y="3739487"/>
            <a:ext cx="4189863" cy="178577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903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 Light" panose="020B0502040204020203" charset="-122"/>
                <a:ea typeface="微软雅黑 Light" panose="020B0502040204020203" charset="-122"/>
              </a:rPr>
              <a:t>财务总监负责无附件凭证、录入稽核原始单据凭证由谁录入</a:t>
            </a:r>
            <a:endParaRPr lang="zh-CN" altLang="en-US" sz="2800" dirty="0"/>
          </a:p>
        </p:txBody>
      </p:sp>
      <p:sp>
        <p:nvSpPr>
          <p:cNvPr id="71" name="圆角矩形 70"/>
          <p:cNvSpPr/>
          <p:nvPr/>
        </p:nvSpPr>
        <p:spPr>
          <a:xfrm>
            <a:off x="5295331" y="4004797"/>
            <a:ext cx="2238233" cy="118135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30054" y="302580"/>
            <a:ext cx="5208569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第二步（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）：总监计提当月职工薪酬</a:t>
            </a:r>
            <a:endParaRPr lang="en-US" altLang="zh-CN" sz="2000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64416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e5afc8ee33a43e78c70eb148f3489eb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b25f773f97d54ca1aaa52f6de47fff7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72ee56c2083c41ae9b827cfade36e0d1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e7e11dd94bb4e70af376c8ec9526cbd"/>
</p:tagLst>
</file>

<file path=ppt/tags/tag1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击此处添加副标题内容"/>
  <p:tag name="KSO_WM_UNIT_DEFAULT_FONT" val="14;18;2"/>
  <p:tag name="KSO_WM_UNIT_BLOCK" val="0"/>
  <p:tag name="KSO_WM_UNIT_DEC_AREA_ID" val="9f1078d1e0824bfb96b7958ffd0ea68c"/>
  <p:tag name="KSO_WM_CHIP_GROUPID" val="5ebe40d00ac41c4a0a525616"/>
  <p:tag name="KSO_WM_CHIP_XID" val="5ebe40d00ac41c4a0a525617"/>
  <p:tag name="KSO_WM_CHIP_FILLAREA_FILL_RULE" val="{&quot;fill_align&quot;:&quot;cm&quot;,&quot;fill_mode&quot;:&quot;adaptive&quot;,&quot;sacle_strategy&quot;:&quot;smart&quot;}"/>
  <p:tag name="KSO_WM_ASSEMBLE_CHIP_INDEX" val="b04d95af53d648a3b700c72e347c9c5f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5d"/>
  <p:tag name="KSO_WM_TEMPLATE_ASSEMBLE_GROUPID" val="5fa2545858547e52881ef09f"/>
</p:tagLst>
</file>

<file path=ppt/tags/tag1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击添加大标题"/>
  <p:tag name="KSO_WM_UNIT_DEFAULT_FONT" val="40;56;4"/>
  <p:tag name="KSO_WM_UNIT_BLOCK" val="0"/>
  <p:tag name="KSO_WM_UNIT_DEC_AREA_ID" val="c1c7cbf68c9f49b1b8a09906d7f339ac"/>
  <p:tag name="KSO_WM_CHIP_GROUPID" val="5ebe40d00ac41c4a0a525616"/>
  <p:tag name="KSO_WM_CHIP_XID" val="5ebe40d00ac41c4a0a525617"/>
  <p:tag name="KSO_WM_CHIP_FILLAREA_FILL_RULE" val="{&quot;fill_align&quot;:&quot;cm&quot;,&quot;fill_mode&quot;:&quot;adaptive&quot;,&quot;sacle_strategy&quot;:&quot;smart&quot;}"/>
  <p:tag name="KSO_WM_ASSEMBLE_CHIP_INDEX" val="b04d95af53d648a3b700c72e347c9c5f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5d"/>
  <p:tag name="KSO_WM_TEMPLATE_ASSEMBLE_GROUPID" val="5fa2545858547e52881ef09f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2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1"/>
  <p:tag name="KSO_WM_UNIT_DEC_AREA_ID" val="a847098c1d37458ea7c587ef09037915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9262f1c6465f4f8b9b023ae2fbe0bee0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67e744817b1436f98d0b2e544f98d2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2c4b050f1a5348bb845d4fb3f47f334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64416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14209_1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CHIP_GROUPID" val="5fa2545858547e52881ef09f"/>
  <p:tag name="KSO_WM_CHIP_XID" val="5fa2545858547e52881ef0a0"/>
  <p:tag name="KSO_WM_UNIT_DEC_AREA_ID" val="cb6b78d052f243c5a104678130837db4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06c7d0744f4a988ef6e013bf3d85cb"/>
</p:tagLst>
</file>

<file path=ppt/tags/tag2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5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单/击/此/处/添/加/副/标/题/内/容"/>
  <p:tag name="KSO_WM_UNIT_DEFAULT_FONT" val="18;24;2"/>
  <p:tag name="KSO_WM_UNIT_BLOCK" val="0"/>
  <p:tag name="KSO_WM_UNIT_DEC_AREA_ID" val="fe19d525326c462c9c9999435d666f3b"/>
  <p:tag name="KSO_WM_CHIP_GROUPID" val="5ebe02890ac41c4a0a525572"/>
  <p:tag name="KSO_WM_CHIP_XID" val="5ebe02890ac41c4a0a525573"/>
  <p:tag name="KSO_WM_CHIP_FILLAREA_FILL_RULE" val="{&quot;fill_align&quot;:&quot;cm&quot;,&quot;fill_mode&quot;:&quot;adaptive&quot;,&quot;sacle_strategy&quot;:&quot;smart&quot;}"/>
  <p:tag name="KSO_WM_ASSEMBLE_CHIP_INDEX" val="bd594cc6567b4264bf43da5e2b1e065e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a0"/>
  <p:tag name="KSO_WM_TEMPLATE_ASSEMBLE_GROUPID" val="5fa2545858547e52881ef09f"/>
</p:tagLst>
</file>

<file path=ppt/tags/tag2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PRESET_TEXT" val="谢谢观看"/>
  <p:tag name="KSO_WM_UNIT_DEFAULT_FONT" val="66;81;4"/>
  <p:tag name="KSO_WM_UNIT_BLOCK" val="0"/>
  <p:tag name="KSO_WM_UNIT_DEC_AREA_ID" val="3672862de42843da86096f1aec78e39a"/>
  <p:tag name="KSO_WM_CHIP_GROUPID" val="5ebe02890ac41c4a0a525572"/>
  <p:tag name="KSO_WM_CHIP_XID" val="5ebe02890ac41c4a0a525573"/>
  <p:tag name="KSO_WM_CHIP_FILLAREA_FILL_RULE" val="{&quot;fill_align&quot;:&quot;cm&quot;,&quot;fill_mode&quot;:&quot;adaptive&quot;,&quot;sacle_strategy&quot;:&quot;smart&quot;}"/>
  <p:tag name="KSO_WM_ASSEMBLE_CHIP_INDEX" val="bd594cc6567b4264bf43da5e2b1e065e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a0"/>
  <p:tag name="KSO_WM_TEMPLATE_ASSEMBLE_GROUPID" val="5fa2545858547e52881ef09f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  <p:tag name="KSO_WM_SLIDE_BACKGROUND_TYPE" val="general"/>
  <p:tag name="WM_BEAUTIFY_SHAPE_IDENTITY" val="{52567f37-de60-47bc-bc0b-89f863f89fb0}"/>
</p:tagLst>
</file>

<file path=ppt/tags/tag3.xml><?xml version="1.0" encoding="utf-8"?>
<p:tagLst xmlns:p="http://schemas.openxmlformats.org/presentationml/2006/main">
  <p:tag name="KSO_WM_TEMPLATE_CATEGORY" val="custom"/>
  <p:tag name="KSO_WM_TEMPLATE_INDEX" val="20164416"/>
  <p:tag name="KSO_WM_TAG_VERSION" val="1.0"/>
  <p:tag name="KSO_WM_BEAUTIFY_FLAG" val="#wm#"/>
  <p:tag name="KSO_WM_TEMPLATE_THUMBS_INDEX" val="1、2、3、4、5、6、7、8、9、10、11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  <p:tag name="KSO_WM_SLIDE_BACKGROUND_TYPE" val="general"/>
  <p:tag name="WM_BEAUTIFY_SHAPE_IDENTITY" val="{e84365b5-b7c9-46a4-b922-26511accb28c}"/>
</p:tagLst>
</file>

<file path=ppt/tags/tag31.xml><?xml version="1.0" encoding="utf-8"?>
<p:tagLst xmlns:p="http://schemas.openxmlformats.org/presentationml/2006/main">
  <p:tag name="KSO_WM_SLIDE_BACKGROUND_TYPE" val="general"/>
  <p:tag name="WM_BEAUTIFY_SHAPE_IDENTITY" val="{7a6f82fe-651a-4eac-8239-d59352e36ebc}"/>
</p:tagLst>
</file>

<file path=ppt/tags/tag32.xml><?xml version="1.0" encoding="utf-8"?>
<p:tagLst xmlns:p="http://schemas.openxmlformats.org/presentationml/2006/main">
  <p:tag name="KSO_WM_SLIDE_BACKGROUND_TYPE" val="general"/>
  <p:tag name="WM_BEAUTIFY_SHAPE_IDENTITY" val="{aeb2313e-3784-4099-86f5-863a71020cb6}"/>
</p:tagLst>
</file>

<file path=ppt/tags/tag33.xml><?xml version="1.0" encoding="utf-8"?>
<p:tagLst xmlns:p="http://schemas.openxmlformats.org/presentationml/2006/main">
  <p:tag name="KSO_WM_SLIDE_BACKGROUND_TYPE" val="general"/>
  <p:tag name="WM_BEAUTIFY_SHAPE_IDENTITY" val="{17b06190-710d-4581-a933-f6a4053b04ec}"/>
</p:tagLst>
</file>

<file path=ppt/tags/tag34.xml><?xml version="1.0" encoding="utf-8"?>
<p:tagLst xmlns:p="http://schemas.openxmlformats.org/presentationml/2006/main">
  <p:tag name="KSO_WM_SLIDE_BACKGROUND_TYPE" val="general"/>
  <p:tag name="WM_BEAUTIFY_SHAPE_IDENTITY" val="{c365b751-883b-44d4-a57c-87e079dd608e}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0e5bbd1d10f04570b347d8fe16f3c36e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876fbf183d04eca8e37085de85203eb"/>
  <p:tag name="KSO_WM_SLIDE_BACKGROUND_TYPE" val="frame"/>
  <p:tag name="KSO_WM_UNIT_TEXT_FILL_FORE_SCHEMECOLOR_INDEX_BRIGHTNESS" val="0"/>
  <p:tag name="KSO_WM_UNIT_TEXT_FILL_FORE_SCHEMECOLOR_INDEX" val="2"/>
  <p:tag name="KSO_WM_UNIT_TEXT_FILL_TYPE" val="1"/>
  <p:tag name="WM_BEAUTIFY_SHAPE_IDENTITY" val="{9b09af04-67e2-4801-acce-6a29cc46e5f8}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324d56a4f90c4695aa4dbb5c3fbf0c5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ca13af55ba447798c8125a168543f4a"/>
  <p:tag name="KSO_WM_SLIDE_BACKGROUND_TYPE" val="frame"/>
  <p:tag name="WM_BEAUTIFY_SHAPE_IDENTITY" val="{9b4f4e3f-b300-44c1-a273-ede8ec8dce47}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27e64f6ebb9148c2ad416d102f1e468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236048bed7fe4789a96d1e818d8e8c00"/>
  <p:tag name="KSO_WM_SLIDE_BACKGROUND_TYPE" val="frame"/>
  <p:tag name="WM_BEAUTIFY_SHAPE_IDENTITY" val="{79d4f7b9-690e-4775-8cdb-afd351aea4fe}"/>
</p:tagLst>
</file>

<file path=ppt/tags/tag38.xml><?xml version="1.0" encoding="utf-8"?>
<p:tagLst xmlns:p="http://schemas.openxmlformats.org/presentationml/2006/main">
  <p:tag name="KSO_WM_SLIDE_BACKGROUND_TYPE" val="frame"/>
  <p:tag name="WM_BEAUTIFY_SHAPE_IDENTITY" val="{61e522ff-7016-4032-ad06-de280639baea}"/>
</p:tagLst>
</file>

<file path=ppt/tags/tag39.xml><?xml version="1.0" encoding="utf-8"?>
<p:tagLst xmlns:p="http://schemas.openxmlformats.org/presentationml/2006/main">
  <p:tag name="KSO_WM_SLIDE_BACKGROUND_TYPE" val="frame"/>
  <p:tag name="WM_BEAUTIFY_SHAPE_IDENTITY" val="{b310df7d-05de-4052-a753-09e2990979e2}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u"/>
  <p:tag name="KSO_WM_UNIT_TYPE" val="i"/>
  <p:tag name="KSO_WM_UNIT_INDEX" val="1"/>
  <p:tag name="KSO_WM_UNIT_ID" val="chip20214209_1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CHIP_GROUPID" val="5fa2545858547e52881ef09f"/>
  <p:tag name="KSO_WM_CHIP_XID" val="5fa2545858547e52881ef0a0"/>
  <p:tag name="KSO_WM_UNIT_DEC_AREA_ID" val="cb6b78d052f243c5a104678130837db4"/>
  <p:tag name="KSO_WM_UNIT_DECORATE_INFO" val=""/>
  <p:tag name="KSO_WM_UNIT_SM_LIMIT_TYPE" val=""/>
  <p:tag name="KSO_WM_CHIP_FILLAREA_FILL_RULE" val="{&quot;fill_align&quot;:&quot;cm&quot;,&quot;fill_effect&quot;:[],&quot;fill_mode&quot;:&quot;adaptive&quot;,&quot;sacle_strategy&quot;:&quot;stretch&quot;}"/>
  <p:tag name="KSO_WM_UNIT_DEC_SUPPORTCHANGEPIC" val="0"/>
  <p:tag name="KSO_WM_UNIT_DEC_CHANGEPICRESERVED" val="1"/>
  <p:tag name="KSO_WM_ASSEMBLE_CHIP_INDEX" val="f606c7d0744f4a988ef6e013bf3d85cb"/>
</p:tagLst>
</file>

<file path=ppt/tags/tag40.xml><?xml version="1.0" encoding="utf-8"?>
<p:tagLst xmlns:p="http://schemas.openxmlformats.org/presentationml/2006/main">
  <p:tag name="KSO_WM_SLIDE_BACKGROUND_TYPE" val="frame"/>
  <p:tag name="WM_BEAUTIFY_SHAPE_IDENTITY" val="{00db96e3-45db-471c-9eae-4393bde4d72b}"/>
</p:tagLst>
</file>

<file path=ppt/tags/tag41.xml><?xml version="1.0" encoding="utf-8"?>
<p:tagLst xmlns:p="http://schemas.openxmlformats.org/presentationml/2006/main">
  <p:tag name="KSO_WM_SLIDE_BACKGROUND_TYPE" val="frame"/>
  <p:tag name="WM_BEAUTIFY_SHAPE_IDENTITY" val="{5f5fd2c6-fd65-4a85-99b9-4cd5829913fd}"/>
</p:tagLst>
</file>

<file path=ppt/tags/tag42.xml><?xml version="1.0" encoding="utf-8"?>
<p:tagLst xmlns:p="http://schemas.openxmlformats.org/presentationml/2006/main">
  <p:tag name="KSO_WM_SLIDE_BACKGROUND_TYPE" val="frame"/>
  <p:tag name="WM_BEAUTIFY_SHAPE_IDENTITY" val="{7247c10b-6436-481b-95f3-94c454b47c29}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87fd1d56b2904c17835c8d13af0f3553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dcacd00c9b9742d4ba2113936bd7d372"/>
  <p:tag name="KSO_WM_SLIDE_BACKGROUND_TYPE" val="leftRight"/>
  <p:tag name="KSO_WM_UNIT_TEXT_FILL_FORE_SCHEMECOLOR_INDEX_BRIGHTNESS" val="0"/>
  <p:tag name="KSO_WM_UNIT_TEXT_FILL_FORE_SCHEMECOLOR_INDEX" val="2"/>
  <p:tag name="KSO_WM_UNIT_TEXT_FILL_TYPE" val="1"/>
  <p:tag name="WM_BEAUTIFY_SHAPE_IDENTITY" val="{2e20d340-89d0-4934-9ca9-45b264697a80}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9523092e51714e58b293ddd884d46d7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7cdb51ddceb94c38b7857ef310d1c498"/>
  <p:tag name="KSO_WM_SLIDE_BACKGROUND_TYPE" val="leftRight"/>
  <p:tag name="WM_BEAUTIFY_SHAPE_IDENTITY" val="{e05dbe88-ed65-4606-a188-71b8e0f92d15}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f3b03e95ef704849904dd9dea27dc58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f199bca421fb42ef9f277639ca7edd31"/>
  <p:tag name="KSO_WM_SLIDE_BACKGROUND_TYPE" val="leftRight"/>
  <p:tag name="WM_BEAUTIFY_SHAPE_IDENTITY" val="{a9e7ad36-c922-41a9-9ef5-70eb0f285ffb}"/>
</p:tagLst>
</file>

<file path=ppt/tags/tag46.xml><?xml version="1.0" encoding="utf-8"?>
<p:tagLst xmlns:p="http://schemas.openxmlformats.org/presentationml/2006/main">
  <p:tag name="KSO_WM_SLIDE_BACKGROUND_TYPE" val="leftRight"/>
  <p:tag name="WM_BEAUTIFY_SHAPE_IDENTITY" val="{ce64b434-587c-422d-838a-3bbcea355ee5}"/>
</p:tagLst>
</file>

<file path=ppt/tags/tag47.xml><?xml version="1.0" encoding="utf-8"?>
<p:tagLst xmlns:p="http://schemas.openxmlformats.org/presentationml/2006/main">
  <p:tag name="KSO_WM_SLIDE_BACKGROUND_TYPE" val="leftRight"/>
  <p:tag name="WM_BEAUTIFY_SHAPE_IDENTITY" val="{2b4c9e3a-8b1b-4808-b6b5-b015ea7a3a88}"/>
</p:tagLst>
</file>

<file path=ppt/tags/tag48.xml><?xml version="1.0" encoding="utf-8"?>
<p:tagLst xmlns:p="http://schemas.openxmlformats.org/presentationml/2006/main">
  <p:tag name="KSO_WM_SLIDE_BACKGROUND_TYPE" val="leftRight"/>
  <p:tag name="WM_BEAUTIFY_SHAPE_IDENTITY" val="{ef4cd023-42a9-4f54-ad71-bc72ab7d0a03}"/>
</p:tagLst>
</file>

<file path=ppt/tags/tag49.xml><?xml version="1.0" encoding="utf-8"?>
<p:tagLst xmlns:p="http://schemas.openxmlformats.org/presentationml/2006/main">
  <p:tag name="KSO_WM_SLIDE_BACKGROUND_TYPE" val="leftRight"/>
  <p:tag name="WM_BEAUTIFY_SHAPE_IDENTITY" val="{3f61256c-1384-4f54-ac33-10f1542c3b37}"/>
</p:tagLst>
</file>

<file path=ppt/tags/tag5.xml><?xml version="1.0" encoding="utf-8"?>
<p:tagLst xmlns:p="http://schemas.openxmlformats.org/presentationml/2006/main">
  <p:tag name="KSO_WM_UNIT_ISCONTENTSTITLE" val="0"/>
  <p:tag name="KSO_WM_UNIT_ISNUMDGMTITLE" val="0"/>
  <p:tag name="KSO_WM_UNIT_PRESET_TEXT" val="单/击/此/处/添/加/副/标/题/内/容"/>
  <p:tag name="KSO_WM_UNIT_NOCLEAR" val="0"/>
  <p:tag name="KSO_WM_UNIT_VALUE" val="7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4209_1*b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18;24;2"/>
  <p:tag name="KSO_WM_UNIT_BLOCK" val="0"/>
  <p:tag name="KSO_WM_UNIT_DEC_AREA_ID" val="e204e8bda20040b5a60fdfc21cf2b136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35"/>
  <p:tag name="KSO_WM_UNIT_TEXT_FILL_FORE_SCHEMECOLOR_INDEX" val="13"/>
  <p:tag name="KSO_WM_UNIT_TEXT_FILL_TYPE" val="1"/>
  <p:tag name="KSO_WM_TEMPLATE_ASSEMBLE_XID" val="5fa279c9a8fc48be8082a57c"/>
  <p:tag name="KSO_WM_TEMPLATE_ASSEMBLE_GROUPID" val="5fa2545858547e52881ef09f"/>
</p:tagLst>
</file>

<file path=ppt/tags/tag50.xml><?xml version="1.0" encoding="utf-8"?>
<p:tagLst xmlns:p="http://schemas.openxmlformats.org/presentationml/2006/main">
  <p:tag name="KSO_WM_SLIDE_BACKGROUND_TYPE" val="leftRight"/>
  <p:tag name="WM_BEAUTIFY_SHAPE_IDENTITY" val="{703b1e60-9e9a-4e80-b99c-773335475693}"/>
</p:tagLst>
</file>

<file path=ppt/tags/tag51.xml><?xml version="1.0" encoding="utf-8"?>
<p:tagLst xmlns:p="http://schemas.openxmlformats.org/presentationml/2006/main">
  <p:tag name="KSO_WM_SLIDE_BACKGROUND_TYPE" val="leftRight"/>
  <p:tag name="WM_BEAUTIFY_SHAPE_IDENTITY" val="{20c6273b-8080-439c-882a-165fbc90b100}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c77794505ddc470982fbc0bff72883c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8bd8ec5476842d0a55b5a939a2591b1"/>
  <p:tag name="KSO_WM_SLIDE_BACKGROUND_TYPE" val="topBottom"/>
  <p:tag name="KSO_WM_UNIT_TEXT_FILL_FORE_SCHEMECOLOR_INDEX_BRIGHTNESS" val="0"/>
  <p:tag name="KSO_WM_UNIT_TEXT_FILL_FORE_SCHEMECOLOR_INDEX" val="2"/>
  <p:tag name="KSO_WM_UNIT_TEXT_FILL_TYPE" val="1"/>
  <p:tag name="WM_BEAUTIFY_SHAPE_IDENTITY" val="{8a61d4c0-044b-4460-8f12-84cf5200dc1f}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6cf6a84738924ff986266a68e133b32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e849bd5afedb406abac3457368d320e7"/>
  <p:tag name="KSO_WM_SLIDE_BACKGROUND_TYPE" val="topBottom"/>
  <p:tag name="WM_BEAUTIFY_SHAPE_IDENTITY" val="{7b9c0fd8-8f97-4b23-8de1-2bb34070b0ac}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7a04c84da40e4288bb312d6421a3e75a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784dd41ead34b8382c3bb11213207a1"/>
  <p:tag name="KSO_WM_SLIDE_BACKGROUND_TYPE" val="topBottom"/>
  <p:tag name="WM_BEAUTIFY_SHAPE_IDENTITY" val="{40c5b6c8-c770-42b2-ad54-1fa147d5beff}"/>
</p:tagLst>
</file>

<file path=ppt/tags/tag55.xml><?xml version="1.0" encoding="utf-8"?>
<p:tagLst xmlns:p="http://schemas.openxmlformats.org/presentationml/2006/main">
  <p:tag name="KSO_WM_SLIDE_BACKGROUND_TYPE" val="topBottom"/>
  <p:tag name="WM_BEAUTIFY_SHAPE_IDENTITY" val="{88d4960b-c0b3-4363-a06a-694091125dea}"/>
</p:tagLst>
</file>

<file path=ppt/tags/tag56.xml><?xml version="1.0" encoding="utf-8"?>
<p:tagLst xmlns:p="http://schemas.openxmlformats.org/presentationml/2006/main">
  <p:tag name="KSO_WM_SLIDE_BACKGROUND_TYPE" val="topBottom"/>
  <p:tag name="WM_BEAUTIFY_SHAPE_IDENTITY" val="{259ea1ae-2ce9-44bb-840d-4797dceda3a9}"/>
</p:tagLst>
</file>

<file path=ppt/tags/tag57.xml><?xml version="1.0" encoding="utf-8"?>
<p:tagLst xmlns:p="http://schemas.openxmlformats.org/presentationml/2006/main">
  <p:tag name="KSO_WM_SLIDE_BACKGROUND_TYPE" val="topBottom"/>
  <p:tag name="WM_BEAUTIFY_SHAPE_IDENTITY" val="{eda20796-10f2-4276-a0dd-ffee09bbfba1}"/>
</p:tagLst>
</file>

<file path=ppt/tags/tag58.xml><?xml version="1.0" encoding="utf-8"?>
<p:tagLst xmlns:p="http://schemas.openxmlformats.org/presentationml/2006/main">
  <p:tag name="KSO_WM_SLIDE_BACKGROUND_TYPE" val="topBottom"/>
  <p:tag name="WM_BEAUTIFY_SHAPE_IDENTITY" val="{7ada811b-fe52-4e06-b344-6058b95b96f9}"/>
</p:tagLst>
</file>

<file path=ppt/tags/tag59.xml><?xml version="1.0" encoding="utf-8"?>
<p:tagLst xmlns:p="http://schemas.openxmlformats.org/presentationml/2006/main">
  <p:tag name="KSO_WM_SLIDE_BACKGROUND_TYPE" val="topBottom"/>
  <p:tag name="WM_BEAUTIFY_SHAPE_IDENTITY" val="{7cb2a139-d347-4ae4-8891-4adaca001c3d}"/>
</p:tagLst>
</file>

<file path=ppt/tags/tag6.xml><?xml version="1.0" encoding="utf-8"?>
<p:tagLst xmlns:p="http://schemas.openxmlformats.org/presentationml/2006/main">
  <p:tag name="KSO_WM_UNIT_ISCONTENTSTITLE" val="0"/>
  <p:tag name="KSO_WM_UNIT_ISNUMDGMTITLE" val="0"/>
  <p:tag name="KSO_WM_UNIT_PRESET_TEXT" val="大数据与人工智能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54;82;4"/>
  <p:tag name="KSO_WM_UNIT_BLOCK" val="0"/>
  <p:tag name="KSO_WM_UNIT_DEC_AREA_ID" val="be6fa09cc87a43f0a01dbd139fb89382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15"/>
  <p:tag name="KSO_WM_UNIT_TEXT_FILL_FORE_SCHEMECOLOR_INDEX" val="13"/>
  <p:tag name="KSO_WM_UNIT_TEXT_FILL_TYPE" val="1"/>
  <p:tag name="KSO_WM_TEMPLATE_ASSEMBLE_XID" val="5fa279c9a8fc48be8082a57c"/>
  <p:tag name="KSO_WM_TEMPLATE_ASSEMBLE_GROUPID" val="5fa2545858547e52881ef09f"/>
</p:tagLst>
</file>

<file path=ppt/tags/tag60.xml><?xml version="1.0" encoding="utf-8"?>
<p:tagLst xmlns:p="http://schemas.openxmlformats.org/presentationml/2006/main">
  <p:tag name="KSO_WM_SLIDE_BACKGROUND_TYPE" val="topBottom"/>
  <p:tag name="WM_BEAUTIFY_SHAPE_IDENTITY" val="{951c9351-710c-4647-892f-d39c9f3858ae}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c457084e3d6b4dafaf823ec484a6bb5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99972f826914b2aa98cf4314f2da0f8"/>
  <p:tag name="KSO_WM_SLIDE_BACKGROUND_TYPE" val="bottomTop"/>
  <p:tag name="KSO_WM_UNIT_TEXT_FILL_FORE_SCHEMECOLOR_INDEX_BRIGHTNESS" val="0"/>
  <p:tag name="KSO_WM_UNIT_TEXT_FILL_FORE_SCHEMECOLOR_INDEX" val="2"/>
  <p:tag name="KSO_WM_UNIT_TEXT_FILL_TYPE" val="1"/>
  <p:tag name="WM_BEAUTIFY_SHAPE_IDENTITY" val="{145bf151-c36a-4159-9ce0-2eb7287b655e}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cedc7bcdf07848609f46f8e1223b76b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7d3dd1e9b7674f3aa2a6e5856a9106a5"/>
  <p:tag name="KSO_WM_SLIDE_BACKGROUND_TYPE" val="bottomTop"/>
  <p:tag name="WM_BEAUTIFY_SHAPE_IDENTITY" val="{6c75f6d5-ec46-4967-9436-968038f7abf4}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2eb1fcb2b4124b6bb7e4ef31a8c37a5c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aae9ca5696d04436a9be790cc1deb26e"/>
  <p:tag name="KSO_WM_SLIDE_BACKGROUND_TYPE" val="bottomTop"/>
  <p:tag name="WM_BEAUTIFY_SHAPE_IDENTITY" val="{aa08c534-5d5f-44f2-bd4b-1462bb2dc409}"/>
</p:tagLst>
</file>

<file path=ppt/tags/tag64.xml><?xml version="1.0" encoding="utf-8"?>
<p:tagLst xmlns:p="http://schemas.openxmlformats.org/presentationml/2006/main">
  <p:tag name="KSO_WM_SLIDE_BACKGROUND_TYPE" val="bottomTop"/>
  <p:tag name="WM_BEAUTIFY_SHAPE_IDENTITY" val="{dbcde1b8-060e-4669-a81a-9d7ce4f124f3}"/>
</p:tagLst>
</file>

<file path=ppt/tags/tag65.xml><?xml version="1.0" encoding="utf-8"?>
<p:tagLst xmlns:p="http://schemas.openxmlformats.org/presentationml/2006/main">
  <p:tag name="KSO_WM_SLIDE_BACKGROUND_TYPE" val="bottomTop"/>
  <p:tag name="WM_BEAUTIFY_SHAPE_IDENTITY" val="{c787d632-ecff-40ae-aff2-c121c6c085e8}"/>
</p:tagLst>
</file>

<file path=ppt/tags/tag66.xml><?xml version="1.0" encoding="utf-8"?>
<p:tagLst xmlns:p="http://schemas.openxmlformats.org/presentationml/2006/main">
  <p:tag name="KSO_WM_SLIDE_BACKGROUND_TYPE" val="bottomTop"/>
  <p:tag name="WM_BEAUTIFY_SHAPE_IDENTITY" val="{e27954f1-b3aa-4121-a3c5-092cb945a0d2}"/>
</p:tagLst>
</file>

<file path=ppt/tags/tag67.xml><?xml version="1.0" encoding="utf-8"?>
<p:tagLst xmlns:p="http://schemas.openxmlformats.org/presentationml/2006/main">
  <p:tag name="KSO_WM_SLIDE_BACKGROUND_TYPE" val="bottomTop"/>
  <p:tag name="WM_BEAUTIFY_SHAPE_IDENTITY" val="{c4a23c78-2c72-4bd2-9bab-45e07f7da440}"/>
</p:tagLst>
</file>

<file path=ppt/tags/tag68.xml><?xml version="1.0" encoding="utf-8"?>
<p:tagLst xmlns:p="http://schemas.openxmlformats.org/presentationml/2006/main">
  <p:tag name="KSO_WM_SLIDE_BACKGROUND_TYPE" val="bottomTop"/>
  <p:tag name="WM_BEAUTIFY_SHAPE_IDENTITY" val="{c1f666f1-e478-4947-9ba5-a36399ba2800}"/>
</p:tagLst>
</file>

<file path=ppt/tags/tag69.xml><?xml version="1.0" encoding="utf-8"?>
<p:tagLst xmlns:p="http://schemas.openxmlformats.org/presentationml/2006/main">
  <p:tag name="KSO_WM_SLIDE_BACKGROUND_TYPE" val="bottomTop"/>
  <p:tag name="WM_BEAUTIFY_SHAPE_IDENTITY" val="{a4c35097-9c1a-4488-ac31-61b9b80eedf9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869a23fa4d4f483993c364a2b4720ebf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91d80b1e62b46e9ac84e460bfbfa79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e38de089f34a4970837bf7d19fd223e7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cffee8e70f914509a3afca14e59ef0c3"/>
  <p:tag name="KSO_WM_SLIDE_BACKGROUND_TYPE" val="navigation"/>
  <p:tag name="KSO_WM_UNIT_TEXT_FILL_FORE_SCHEMECOLOR_INDEX_BRIGHTNESS" val="0"/>
  <p:tag name="KSO_WM_UNIT_TEXT_FILL_FORE_SCHEMECOLOR_INDEX" val="2"/>
  <p:tag name="KSO_WM_UNIT_TEXT_FILL_TYPE" val="1"/>
  <p:tag name="WM_BEAUTIFY_SHAPE_IDENTITY" val="{f15fd540-8af6-4b68-b0ff-b72dfa9bd938}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705d4caf9fbb4b04ad089fbe68397ed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b7931e77985c40aea50c55e4aaa577ac"/>
  <p:tag name="KSO_WM_SLIDE_BACKGROUND_TYPE" val="navigation"/>
  <p:tag name="WM_BEAUTIFY_SHAPE_IDENTITY" val="{867c5f77-acd8-4d5b-ad94-85be2c657298}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d0f185f74cd442c39d2c99959c71f3e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1235a12ceecf4187904fe2803108a552"/>
  <p:tag name="KSO_WM_SLIDE_BACKGROUND_TYPE" val="navigation"/>
  <p:tag name="WM_BEAUTIFY_SHAPE_IDENTITY" val="{7fce3182-7551-45b1-9351-2dcb82e8bd89}"/>
</p:tagLst>
</file>

<file path=ppt/tags/tag73.xml><?xml version="1.0" encoding="utf-8"?>
<p:tagLst xmlns:p="http://schemas.openxmlformats.org/presentationml/2006/main">
  <p:tag name="KSO_WM_SLIDE_BACKGROUND_TYPE" val="navigation"/>
  <p:tag name="WM_BEAUTIFY_SHAPE_IDENTITY" val="{ce8d25b8-80f4-4574-95e2-7276c2efda68}"/>
</p:tagLst>
</file>

<file path=ppt/tags/tag74.xml><?xml version="1.0" encoding="utf-8"?>
<p:tagLst xmlns:p="http://schemas.openxmlformats.org/presentationml/2006/main">
  <p:tag name="KSO_WM_SLIDE_BACKGROUND_TYPE" val="navigation"/>
  <p:tag name="WM_BEAUTIFY_SHAPE_IDENTITY" val="{dbbac0f2-57f0-4498-80e2-929d9e82d728}"/>
</p:tagLst>
</file>

<file path=ppt/tags/tag75.xml><?xml version="1.0" encoding="utf-8"?>
<p:tagLst xmlns:p="http://schemas.openxmlformats.org/presentationml/2006/main">
  <p:tag name="KSO_WM_SLIDE_BACKGROUND_TYPE" val="navigation"/>
  <p:tag name="WM_BEAUTIFY_SHAPE_IDENTITY" val="{9ee7905e-06b4-44fb-8a16-b4ad5c76c58f}"/>
</p:tagLst>
</file>

<file path=ppt/tags/tag76.xml><?xml version="1.0" encoding="utf-8"?>
<p:tagLst xmlns:p="http://schemas.openxmlformats.org/presentationml/2006/main">
  <p:tag name="KSO_WM_SLIDE_BACKGROUND_TYPE" val="navigation"/>
  <p:tag name="WM_BEAUTIFY_SHAPE_IDENTITY" val="{9318fc3c-d9c4-49cf-8332-c9f74a146478}"/>
</p:tagLst>
</file>

<file path=ppt/tags/tag77.xml><?xml version="1.0" encoding="utf-8"?>
<p:tagLst xmlns:p="http://schemas.openxmlformats.org/presentationml/2006/main">
  <p:tag name="KSO_WM_SLIDE_BACKGROUND_TYPE" val="navigation"/>
  <p:tag name="WM_BEAUTIFY_SHAPE_IDENTITY" val="{82ac1b20-6a2d-4d1a-b8ea-87edd31a1c17}"/>
</p:tagLst>
</file>

<file path=ppt/tags/tag78.xml><?xml version="1.0" encoding="utf-8"?>
<p:tagLst xmlns:p="http://schemas.openxmlformats.org/presentationml/2006/main">
  <p:tag name="KSO_WM_SLIDE_BACKGROUND_TYPE" val="navigation"/>
  <p:tag name="WM_BEAUTIFY_SHAPE_IDENTITY" val="{fe5d849c-6eca-4b33-a441-44cfe9c54405}"/>
</p:tagLst>
</file>

<file path=ppt/tags/tag79.xml><?xml version="1.0" encoding="utf-8"?>
<p:tagLst xmlns:p="http://schemas.openxmlformats.org/presentationml/2006/main">
  <p:tag name="KSO_WM_SLIDE_BACKGROUND_TYPE" val="navigation"/>
  <p:tag name="WM_BEAUTIFY_SHAPE_IDENTITY" val="{9a402c39-b4d8-49ab-ae1b-578f81787f73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1d0564c226314c17b26908c7824c7e2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96df8a6ef24e4d719f5e10a444badb41"/>
</p:tagLst>
</file>

<file path=ppt/tags/tag80.xml><?xml version="1.0" encoding="utf-8"?>
<p:tagLst xmlns:p="http://schemas.openxmlformats.org/presentationml/2006/main">
  <p:tag name="KSO_WM_SLIDE_BACKGROUND_TYPE" val="navigation"/>
  <p:tag name="WM_BEAUTIFY_SHAPE_IDENTITY" val="{28afe003-33d8-4601-9e8c-fd0a198eedb3}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5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h"/>
  <p:tag name="KSO_WM_UNIT_TYPE" val="i"/>
  <p:tag name="KSO_WM_UNIT_INDEX" val="1"/>
  <p:tag name="KSO_WM_CHIP_GROUPID" val="5fa2545858547e52881ef09f"/>
  <p:tag name="KSO_WM_CHIP_XID" val="5fa2545858547e52881ef0a4"/>
  <p:tag name="KSO_WM_UNIT_DEC_AREA_ID" val="9ff49a0289e4466bac904bd526e66f85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f18acc5dd6344bbd892b428aa54f1228"/>
  <p:tag name="KSO_WM_SLIDE_BACKGROUND_TYPE" val="belt"/>
  <p:tag name="KSO_WM_UNIT_TEXT_FILL_FORE_SCHEMECOLOR_INDEX_BRIGHTNESS" val="0"/>
  <p:tag name="KSO_WM_UNIT_TEXT_FILL_FORE_SCHEMECOLOR_INDEX" val="2"/>
  <p:tag name="KSO_WM_UNIT_TEXT_FILL_TYPE" val="1"/>
  <p:tag name="WM_BEAUTIFY_SHAPE_IDENTITY" val="{f2ac26cd-426f-44ed-9402-b81dc9f6f37c}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3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2"/>
  <p:tag name="KSO_WM_UNIT_DEC_AREA_ID" val="a4acdc1bb3ac4ebf9bee98e1ddcffbfd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563f27db879e4dbd8093238ee75939cd"/>
  <p:tag name="KSO_WM_SLIDE_BACKGROUND_TYPE" val="belt"/>
  <p:tag name="WM_BEAUTIFY_SHAPE_IDENTITY" val="{433145fb-a7ac-4ce1-8b15-377640b7f4b7}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4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3"/>
  <p:tag name="KSO_WM_UNIT_DEC_AREA_ID" val="9071af29f09240b6b5c61d011df5e464"/>
  <p:tag name="KSO_WM_UNIT_DECORATE_INFO" val=""/>
  <p:tag name="KSO_WM_UNIT_SM_LIMIT_TYPE" val=""/>
  <p:tag name="KSO_WM_CHIP_FILLAREA_FILL_RULE" val="{&quot;fill_align&quot;:&quot;cm&quot;,&quot;fill_effect&quot;:[],&quot;fill_mode&quot;:&quot;full&quot;,&quot;sacle_strategy&quot;:&quot;stretch&quot;}"/>
  <p:tag name="KSO_WM_ASSEMBLE_CHIP_INDEX" val="8fe82042ff8e4ee29cf4485054c985ca"/>
  <p:tag name="KSO_WM_SLIDE_BACKGROUND_TYPE" val="belt"/>
  <p:tag name="WM_BEAUTIFY_SHAPE_IDENTITY" val="{21f8c3fb-08ef-44a9-95d2-45c584e094e9}"/>
</p:tagLst>
</file>

<file path=ppt/tags/tag84.xml><?xml version="1.0" encoding="utf-8"?>
<p:tagLst xmlns:p="http://schemas.openxmlformats.org/presentationml/2006/main">
  <p:tag name="KSO_WM_SLIDE_BACKGROUND_TYPE" val="belt"/>
  <p:tag name="WM_BEAUTIFY_SHAPE_IDENTITY" val="{59563b22-01e6-443c-b82a-d1415f8e2119}"/>
</p:tagLst>
</file>

<file path=ppt/tags/tag85.xml><?xml version="1.0" encoding="utf-8"?>
<p:tagLst xmlns:p="http://schemas.openxmlformats.org/presentationml/2006/main">
  <p:tag name="KSO_WM_SLIDE_BACKGROUND_TYPE" val="belt"/>
  <p:tag name="WM_BEAUTIFY_SHAPE_IDENTITY" val="{d3796cb9-3767-4ac2-abe3-2bd176133c16}"/>
</p:tagLst>
</file>

<file path=ppt/tags/tag86.xml><?xml version="1.0" encoding="utf-8"?>
<p:tagLst xmlns:p="http://schemas.openxmlformats.org/presentationml/2006/main">
  <p:tag name="KSO_WM_SLIDE_BACKGROUND_TYPE" val="belt"/>
  <p:tag name="WM_BEAUTIFY_SHAPE_IDENTITY" val="{3999950f-fcc9-4526-8ec9-524404153b57}"/>
</p:tagLst>
</file>

<file path=ppt/tags/tag87.xml><?xml version="1.0" encoding="utf-8"?>
<p:tagLst xmlns:p="http://schemas.openxmlformats.org/presentationml/2006/main">
  <p:tag name="KSO_WM_SLIDE_BACKGROUND_TYPE" val="belt"/>
  <p:tag name="WM_BEAUTIFY_SHAPE_IDENTITY" val="{b16aca9a-acd5-4319-bfa6-6b76026c8280}"/>
</p:tagLst>
</file>

<file path=ppt/tags/tag88.xml><?xml version="1.0" encoding="utf-8"?>
<p:tagLst xmlns:p="http://schemas.openxmlformats.org/presentationml/2006/main">
  <p:tag name="KSO_WM_SLIDE_BACKGROUND_TYPE" val="belt"/>
  <p:tag name="WM_BEAUTIFY_SHAPE_IDENTITY" val="{7acff262-3b3c-4cf0-9977-cb97cd48d1e4}"/>
</p:tagLst>
</file>

<file path=ppt/tags/tag89.xml><?xml version="1.0" encoding="utf-8"?>
<p:tagLst xmlns:p="http://schemas.openxmlformats.org/presentationml/2006/main">
  <p:tag name="KSO_WM_TEMPLATE_CATEGORY" val="custom"/>
  <p:tag name="KSO_WM_TEMPLATE_INDEX" val="20214209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hip20214209_2*i*1"/>
  <p:tag name="KSO_WM_TEMPLATE_CATEGORY" val="chip"/>
  <p:tag name="KSO_WM_TEMPLATE_INDEX" val="20214209"/>
  <p:tag name="KSO_WM_UNIT_LAYERLEVEL" val="1"/>
  <p:tag name="KSO_WM_TAG_VERSION" val="1.0"/>
  <p:tag name="KSO_WM_BEAUTIFY_FLAG" val="#wm#"/>
  <p:tag name="KSO_WM_UNIT_SUBTYPE" val="t"/>
  <p:tag name="KSO_WM_UNIT_TYPE" val="i"/>
  <p:tag name="KSO_WM_UNIT_INDEX" val="1"/>
  <p:tag name="KSO_WM_CHIP_GROUPID" val="5fa2545858547e52881ef09f"/>
  <p:tag name="KSO_WM_CHIP_XID" val="5fa2545858547e52881ef0a1"/>
  <p:tag name="KSO_WM_UNIT_DEC_AREA_ID" val="32c79a8ce30c442a9d460e07a310d351"/>
  <p:tag name="KSO_WM_UNIT_DECORATE_INFO" val=""/>
  <p:tag name="KSO_WM_UNIT_SM_LIMIT_TYPE" val=""/>
  <p:tag name="KSO_WM_CHIP_FILLAREA_FILL_RULE" val="{&quot;fill_align&quot;:&quot;lm&quot;,&quot;fill_effect&quot;:[],&quot;fill_mode&quot;:&quot;adaptive&quot;,&quot;sacle_strategy&quot;:&quot;stretch&quot;}"/>
  <p:tag name="KSO_WM_ASSEMBLE_CHIP_INDEX" val="f07335287c504b30b272521d55768fe4"/>
</p:tagLst>
</file>

<file path=ppt/tags/tag90.xml><?xml version="1.0" encoding="utf-8"?>
<p:tagLst xmlns:p="http://schemas.openxmlformats.org/presentationml/2006/main">
  <p:tag name="KSO_WM_TEMPLATE_CATEGORY" val="custom"/>
  <p:tag name="KSO_WM_TEMPLATE_INDEX" val="20214209"/>
</p:tagLst>
</file>

<file path=ppt/tags/tag9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14209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14209_1*i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BLOCK" val="0"/>
  <p:tag name="KSO_WM_UNIT_SM_LIMIT_TYPE" val="3"/>
  <p:tag name="KSO_WM_UNIT_DEC_AREA_ID" val="c2177155e97445f3950f290752989e25"/>
  <p:tag name="KSO_WM_UNIT_DECORATE_INFO" val="{&quot;DecorateInfoH&quot;:{&quot;IsAbs&quot;:true},&quot;DecorateInfoW&quot;:{&quot;IsAbs&quot;:false},&quot;DecorateInfoX&quot;:{&quot;IsAbs&quot;:true,&quot;Pos&quot;:1},&quot;DecorateInfoY&quot;:{&quot;IsAbs&quot;:true,&quot;Pos&quot;:0},&quot;ReferentInfo&quot;:{&quot;Id&quot;:&quot;be6fa09cc87a43f0a01dbd139fb89382&quot;,&quot;X&quot;:{&quot;Pos&quot;:1},&quot;Y&quot;:{&quot;Pos&quot;:2}},&quot;whChangeMode&quot;:0}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UNIT_DEC_SUPPORTCHANGEPIC" val="0"/>
  <p:tag name="KSO_WM_UNIT_DEC_CHANGEPICRESERVED" val="0"/>
  <p:tag name="KSO_WM_ASSEMBLE_CHIP_INDEX" val="52522d58e7ff4f799ec93cbff49ad77b"/>
  <p:tag name="KSO_WM_UNIT_LINE_FORE_SCHEMECOLOR_INDEX_BRIGHTNESS" val="0.25"/>
  <p:tag name="KSO_WM_UNIT_LINE_FORE_SCHEMECOLOR_INDEX" val="13"/>
  <p:tag name="KSO_WM_UNIT_LINE_FILL_TYPE" val="2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PRESET_TEXT" val="大数据与人工智能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4209_1*a*1"/>
  <p:tag name="KSO_WM_TEMPLATE_CATEGORY" val="custom"/>
  <p:tag name="KSO_WM_TEMPLATE_INDEX" val="20214209"/>
  <p:tag name="KSO_WM_UNIT_LAYERLEVEL" val="1"/>
  <p:tag name="KSO_WM_TAG_VERSION" val="1.0"/>
  <p:tag name="KSO_WM_BEAUTIFY_FLAG" val="#wm#"/>
  <p:tag name="KSO_WM_UNIT_DEFAULT_FONT" val="54;82;4"/>
  <p:tag name="KSO_WM_UNIT_BLOCK" val="0"/>
  <p:tag name="KSO_WM_UNIT_DEC_AREA_ID" val="be6fa09cc87a43f0a01dbd139fb89382"/>
  <p:tag name="KSO_WM_CHIP_GROUPID" val="5ebd07790ac41c4a0a525419"/>
  <p:tag name="KSO_WM_CHIP_XID" val="5ebd07790ac41c4a0a52541a"/>
  <p:tag name="KSO_WM_CHIP_FILLAREA_FILL_RULE" val="{&quot;fill_align&quot;:&quot;cm&quot;,&quot;fill_mode&quot;:&quot;adaptive&quot;,&quot;sacle_strategy&quot;:&quot;smart&quot;}"/>
  <p:tag name="KSO_WM_ASSEMBLE_CHIP_INDEX" val="52522d58e7ff4f799ec93cbff49ad77b"/>
  <p:tag name="KSO_WM_UNIT_TEXT_FILL_FORE_SCHEMECOLOR_INDEX_BRIGHTNESS" val="0.15"/>
  <p:tag name="KSO_WM_UNIT_TEXT_FILL_FORE_SCHEMECOLOR_INDEX" val="13"/>
  <p:tag name="KSO_WM_UNIT_TEXT_FILL_TYPE" val="1"/>
</p:tagLst>
</file>

<file path=ppt/tags/tag94.xml><?xml version="1.0" encoding="utf-8"?>
<p:tagLst xmlns:p="http://schemas.openxmlformats.org/presentationml/2006/main">
  <p:tag name="KSO_WM_UNIT_PRESET_TEXT" val="PART 01"/>
  <p:tag name="KSO_WM_UNIT_NOCLEAR" val="0"/>
  <p:tag name="KSO_WM_UNIT_VALUE" val="4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5317_6*e*1"/>
  <p:tag name="KSO_WM_TEMPLATE_CATEGORY" val="custom"/>
  <p:tag name="KSO_WM_TEMPLATE_INDEX" val="20205317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14209"/>
  <p:tag name="KSO_WM_SLIDE_ID" val="custom20214209_1"/>
  <p:tag name="KSO_WM_TEMPLATE_SUBCATEGORY" val="21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SLIDE_LAYOUT" val="a_b"/>
  <p:tag name="KSO_WM_SLIDE_LAYOUT_CNT" val="1_1"/>
  <p:tag name="KSO_WM_CHIP_INFOS" val="{&quot;layout_type&quot;:&quot;formiddle3&quot;,&quot;slide_type&quot;:[&quot;title&quot;],&quot;aspect_ratio&quot;:&quot;16:9&quot;}"/>
  <p:tag name="KSO_WM_CHIP_XID" val="5ebe041a0ac41c4a0a52557e"/>
  <p:tag name="KSO_WM_CHIP_FILLPROP" val="[[{&quot;fill_id&quot;:&quot;0fc8cb0b5be24332a6c5a6db9e174d8a&quot;,&quot;fill_align&quot;:&quot;cm&quot;,&quot;text_align&quot;:&quot;cm&quot;,&quot;text_direction&quot;:&quot;horizontal&quot;,&quot;chip_types&quot;:[&quot;text&quot;,&quot;header&quot;]}]]"/>
  <p:tag name="KSO_WM_SLIDE_SIZE" val="700*380"/>
  <p:tag name="KSO_WM_SLIDE_POSITION" val="130*79"/>
  <p:tag name="KSO_WM_CHIP_GROUPID" val="5ebf6661ddc3daf3fef3f760"/>
  <p:tag name="KSO_WM_SLIDE_LAYOUT_INFO" val="{&quot;id&quot;:&quot;2020-11-04T17:52:34&quot;,&quot;maxSize&quot;:{&quot;size1&quot;:53.799636614764182},&quot;minSize&quot;:{&quot;size1&quot;:41.299636614764182},&quot;normalSize&quot;:{&quot;size1&quot;:46.499636614764178},&quot;subLayout&quot;:[{&quot;id&quot;:&quot;2020-11-04T17:52:34&quot;,&quot;margin&quot;:{&quot;bottom&quot;:0.22006478905677795,&quot;left&quot;:4.5896391868591309,&quot;right&quot;:4.5824065208435059,&quot;top&quot;:6.3426165580749512},&quot;type&quot;:0},{&quot;id&quot;:&quot;2020-11-04T17:52:34&quot;,&quot;margin&quot;:{&quot;bottom&quot;:6.3426218032836914,&quot;left&quot;:4.5896391868591309,&quot;right&quot;:4.5824065208435059,&quot;top&quot;:0.43195033073425293},&quot;type&quot;:0}],&quot;type&quot;:0}"/>
  <p:tag name="KSO_WM_SLIDE_BK_DARK_LIGHT" val="2"/>
  <p:tag name="KSO_WM_SLIDE_BACKGROUND_TYPE" val="general"/>
  <p:tag name="KSO_WM_SLIDE_SUPPORT_FEATURE_TYPE" val="0"/>
  <p:tag name="KSO_WM_TEMPLATE_MASTER_THUMB_INDEX" val="12"/>
  <p:tag name="KSO_WM_TEMPLATE_ASSEMBLE_XID" val="5fa279c9a8fc48be8082a57c"/>
  <p:tag name="KSO_WM_TEMPLATE_ASSEMBLE_GROUPID" val="5fa2545858547e52881ef09f"/>
  <p:tag name="KSO_WM_TEMPLATE_THUMBS_INDEX" val="1、7、9、10、11、51"/>
</p:tagLst>
</file>

<file path=ppt/tags/tag96.xml><?xml version="1.0" encoding="utf-8"?>
<p:tagLst xmlns:p="http://schemas.openxmlformats.org/presentationml/2006/main">
  <p:tag name="KSO_WM_UNIT_TABLE_BEAUTIFY" val="smartTable{1cf32898-d255-47c5-9194-67f0205a24a8}"/>
  <p:tag name="TABLE_ENDDRAG_ORIGIN_RECT" val="272*402"/>
  <p:tag name="TABLE_ENDDRAG_RECT" val="628*118*272*402"/>
</p:tagLst>
</file>

<file path=ppt/theme/theme1.xml><?xml version="1.0" encoding="utf-8"?>
<a:theme xmlns:a="http://schemas.openxmlformats.org/drawingml/2006/main" name="自定义设计方案">
  <a:themeElements>
    <a:clrScheme name="自定义 37">
      <a:dk1>
        <a:srgbClr val="000000"/>
      </a:dk1>
      <a:lt1>
        <a:srgbClr val="FFFFFF"/>
      </a:lt1>
      <a:dk2>
        <a:srgbClr val="131C21"/>
      </a:dk2>
      <a:lt2>
        <a:srgbClr val="44546A"/>
      </a:lt2>
      <a:accent1>
        <a:srgbClr val="00B0F0"/>
      </a:accent1>
      <a:accent2>
        <a:srgbClr val="8865DB"/>
      </a:accent2>
      <a:accent3>
        <a:srgbClr val="F56A4A"/>
      </a:accent3>
      <a:accent4>
        <a:srgbClr val="2F729B"/>
      </a:accent4>
      <a:accent5>
        <a:srgbClr val="CB3416"/>
      </a:accent5>
      <a:accent6>
        <a:srgbClr val="203864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F0F0F0"/>
      </a:dk2>
      <a:lt2>
        <a:srgbClr val="FFFFFF"/>
      </a:lt2>
      <a:accent1>
        <a:srgbClr val="66BAC3"/>
      </a:accent1>
      <a:accent2>
        <a:srgbClr val="60ACD5"/>
      </a:accent2>
      <a:accent3>
        <a:srgbClr val="6B9ADC"/>
      </a:accent3>
      <a:accent4>
        <a:srgbClr val="8587D2"/>
      </a:accent4>
      <a:accent5>
        <a:srgbClr val="A774B5"/>
      </a:accent5>
      <a:accent6>
        <a:srgbClr val="C2658B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1915</Words>
  <Application>WPS 演示</Application>
  <PresentationFormat>自定义</PresentationFormat>
  <Paragraphs>161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汉仪旗黑-85S</vt:lpstr>
      <vt:lpstr>华文细黑</vt:lpstr>
      <vt:lpstr>微软雅黑 Light</vt:lpstr>
      <vt:lpstr>黑体</vt:lpstr>
      <vt:lpstr>幼圆</vt:lpstr>
      <vt:lpstr>Arial Unicode MS</vt:lpstr>
      <vt:lpstr>Calibri</vt:lpstr>
      <vt:lpstr>自定义设计方案</vt:lpstr>
      <vt:lpstr>1_Office 主题​​</vt:lpstr>
      <vt:lpstr>财务决策实训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第一PPT模板网-WWW.1PPT.COM</dc:creator>
  <dc:description>第一PPT模板网-WWW.1PPT.COM</dc:description>
  <cp:category>第一PPT模板网-WWW.1PPT.COM</cp:category>
  <cp:lastModifiedBy>美圆</cp:lastModifiedBy>
  <cp:revision>295</cp:revision>
  <dcterms:created xsi:type="dcterms:W3CDTF">2015-07-02T02:13:00Z</dcterms:created>
  <dcterms:modified xsi:type="dcterms:W3CDTF">2020-11-22T17:09:49Z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